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atin typeface="Helvetica Light"/>
                <a:ea typeface="Helvetica Light"/>
                <a:cs typeface="Helvetica Light"/>
                <a:sym typeface="Helvetica Light"/>
              </a:defRPr>
            </a:lvl1pPr>
            <a:lvl2pPr marL="0" indent="0" algn="ctr">
              <a:spcBef>
                <a:spcPts val="0"/>
              </a:spcBef>
              <a:buSzTx/>
              <a:buNone/>
              <a:defRPr sz="3200">
                <a:latin typeface="Helvetica Light"/>
                <a:ea typeface="Helvetica Light"/>
                <a:cs typeface="Helvetica Light"/>
                <a:sym typeface="Helvetica Light"/>
              </a:defRPr>
            </a:lvl2pPr>
            <a:lvl3pPr marL="0" indent="0" algn="ctr">
              <a:spcBef>
                <a:spcPts val="0"/>
              </a:spcBef>
              <a:buSzTx/>
              <a:buNone/>
              <a:defRPr sz="3200">
                <a:latin typeface="Helvetica Light"/>
                <a:ea typeface="Helvetica Light"/>
                <a:cs typeface="Helvetica Light"/>
                <a:sym typeface="Helvetica Light"/>
              </a:defRPr>
            </a:lvl3pPr>
            <a:lvl4pPr marL="0" indent="0" algn="ctr">
              <a:spcBef>
                <a:spcPts val="0"/>
              </a:spcBef>
              <a:buSzTx/>
              <a:buNone/>
              <a:defRPr sz="3200">
                <a:latin typeface="Helvetica Light"/>
                <a:ea typeface="Helvetica Light"/>
                <a:cs typeface="Helvetica Light"/>
                <a:sym typeface="Helvetica Light"/>
              </a:defRPr>
            </a:lvl4pPr>
            <a:lvl5pPr marL="0" indent="0" algn="ctr">
              <a:spcBef>
                <a:spcPts val="0"/>
              </a:spcBef>
              <a:buSzTx/>
              <a:buNone/>
              <a:defRPr sz="3200">
                <a:latin typeface="Helvetica Light"/>
                <a:ea typeface="Helvetica Light"/>
                <a:cs typeface="Helvetica Light"/>
                <a:sym typeface="Helvetica Light"/>
              </a:defRPr>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Texte niveau 1…"/>
          <p:cNvSpPr txBox="1"/>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Helvetica Light"/>
                <a:ea typeface="Helvetica Light"/>
                <a:cs typeface="Helvetica Light"/>
                <a:sym typeface="Helvetica Light"/>
              </a:defRPr>
            </a:lvl1pPr>
            <a:lvl2pPr marL="740832" indent="-296332" algn="ctr">
              <a:spcBef>
                <a:spcPts val="0"/>
              </a:spcBef>
              <a:defRPr sz="2400">
                <a:latin typeface="Helvetica Light"/>
                <a:ea typeface="Helvetica Light"/>
                <a:cs typeface="Helvetica Light"/>
                <a:sym typeface="Helvetica Light"/>
              </a:defRPr>
            </a:lvl2pPr>
            <a:lvl3pPr marL="1185332" indent="-296332" algn="ctr">
              <a:spcBef>
                <a:spcPts val="0"/>
              </a:spcBef>
              <a:defRPr sz="2400">
                <a:latin typeface="Helvetica Light"/>
                <a:ea typeface="Helvetica Light"/>
                <a:cs typeface="Helvetica Light"/>
                <a:sym typeface="Helvetica Light"/>
              </a:defRPr>
            </a:lvl3pPr>
            <a:lvl4pPr marL="1629832" indent="-296332" algn="ctr">
              <a:spcBef>
                <a:spcPts val="0"/>
              </a:spcBef>
              <a:defRPr sz="2400">
                <a:latin typeface="Helvetica Light"/>
                <a:ea typeface="Helvetica Light"/>
                <a:cs typeface="Helvetica Light"/>
                <a:sym typeface="Helvetica Light"/>
              </a:defRPr>
            </a:lvl4pPr>
            <a:lvl5pPr marL="2074332" indent="-296332" algn="ctr">
              <a:spcBef>
                <a:spcPts val="0"/>
              </a:spcBef>
              <a:defRPr sz="2400">
                <a:latin typeface="Helvetica Light"/>
                <a:ea typeface="Helvetica Light"/>
                <a:cs typeface="Helvetica Light"/>
                <a:sym typeface="Helvetica Light"/>
              </a:defRPr>
            </a:lvl5pPr>
          </a:lstStyle>
          <a:p>
            <a:pPr/>
            <a:r>
              <a:t>Texte niveau 1</a:t>
            </a:r>
          </a:p>
          <a:p>
            <a:pPr lvl="1"/>
            <a:r>
              <a:t>Texte niveau 2</a:t>
            </a:r>
          </a:p>
          <a:p>
            <a:pPr lvl="2"/>
            <a:r>
              <a:t>Texte niveau 3</a:t>
            </a:r>
          </a:p>
          <a:p>
            <a:pPr lvl="3"/>
            <a:r>
              <a:t>Texte niveau 4</a:t>
            </a:r>
          </a:p>
          <a:p>
            <a:pPr lvl="4"/>
            <a:r>
              <a:t>Texte niveau 5</a:t>
            </a:r>
          </a:p>
        </p:txBody>
      </p:sp>
      <p:sp>
        <p:nvSpPr>
          <p:cNvPr id="94" name="Rectangle"/>
          <p:cNvSpPr/>
          <p:nvPr>
            <p:ph type="body" sz="quarter" idx="13"/>
          </p:nvPr>
        </p:nvSpPr>
        <p:spPr>
          <a:xfrm>
            <a:off x="1270000" y="4267200"/>
            <a:ext cx="10464800" cy="685800"/>
          </a:xfrm>
          <a:prstGeom prst="rect">
            <a:avLst/>
          </a:prstGeom>
        </p:spPr>
        <p:txBody>
          <a:bodyPr/>
          <a:lstStyle/>
          <a:p>
            <a:pPr marL="0" indent="0" algn="ctr">
              <a:spcBef>
                <a:spcPts val="0"/>
              </a:spcBef>
              <a:buSzTx/>
              <a:buNone/>
              <a:defRPr sz="3800">
                <a:latin typeface="Helvetica Light"/>
                <a:ea typeface="Helvetica Light"/>
                <a:cs typeface="Helvetica Light"/>
                <a:sym typeface="Helvetica Light"/>
              </a:defRPr>
            </a:pPr>
          </a:p>
        </p:txBody>
      </p:sp>
      <p:sp>
        <p:nvSpPr>
          <p:cNvPr id="95"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atin typeface="Helvetica Light"/>
                <a:ea typeface="Helvetica Light"/>
                <a:cs typeface="Helvetica Light"/>
                <a:sym typeface="Helvetica Light"/>
              </a:defRPr>
            </a:lvl1pPr>
            <a:lvl2pPr marL="0" indent="0" algn="ctr">
              <a:spcBef>
                <a:spcPts val="0"/>
              </a:spcBef>
              <a:buSzTx/>
              <a:buNone/>
              <a:defRPr sz="3200">
                <a:latin typeface="Helvetica Light"/>
                <a:ea typeface="Helvetica Light"/>
                <a:cs typeface="Helvetica Light"/>
                <a:sym typeface="Helvetica Light"/>
              </a:defRPr>
            </a:lvl2pPr>
            <a:lvl3pPr marL="0" indent="0" algn="ctr">
              <a:spcBef>
                <a:spcPts val="0"/>
              </a:spcBef>
              <a:buSzTx/>
              <a:buNone/>
              <a:defRPr sz="3200">
                <a:latin typeface="Helvetica Light"/>
                <a:ea typeface="Helvetica Light"/>
                <a:cs typeface="Helvetica Light"/>
                <a:sym typeface="Helvetica Light"/>
              </a:defRPr>
            </a:lvl3pPr>
            <a:lvl4pPr marL="0" indent="0" algn="ctr">
              <a:spcBef>
                <a:spcPts val="0"/>
              </a:spcBef>
              <a:buSzTx/>
              <a:buNone/>
              <a:defRPr sz="3200">
                <a:latin typeface="Helvetica Light"/>
                <a:ea typeface="Helvetica Light"/>
                <a:cs typeface="Helvetica Light"/>
                <a:sym typeface="Helvetica Light"/>
              </a:defRPr>
            </a:lvl4pPr>
            <a:lvl5pPr marL="0" indent="0" algn="ctr">
              <a:spcBef>
                <a:spcPts val="0"/>
              </a:spcBef>
              <a:buSzTx/>
              <a:buNone/>
              <a:defRPr sz="3200">
                <a:latin typeface="Helvetica Light"/>
                <a:ea typeface="Helvetica Light"/>
                <a:cs typeface="Helvetica Light"/>
                <a:sym typeface="Helvetica Light"/>
              </a:defRPr>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635000"/>
            <a:ext cx="5334000" cy="39878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atin typeface="Helvetica Light"/>
                <a:ea typeface="Helvetica Light"/>
                <a:cs typeface="Helvetica Light"/>
                <a:sym typeface="Helvetica Light"/>
              </a:defRPr>
            </a:lvl1pPr>
            <a:lvl2pPr marL="0" indent="0" algn="ctr">
              <a:spcBef>
                <a:spcPts val="0"/>
              </a:spcBef>
              <a:buSzTx/>
              <a:buNone/>
              <a:defRPr sz="3200">
                <a:latin typeface="Helvetica Light"/>
                <a:ea typeface="Helvetica Light"/>
                <a:cs typeface="Helvetica Light"/>
                <a:sym typeface="Helvetica Light"/>
              </a:defRPr>
            </a:lvl2pPr>
            <a:lvl3pPr marL="0" indent="0" algn="ctr">
              <a:spcBef>
                <a:spcPts val="0"/>
              </a:spcBef>
              <a:buSzTx/>
              <a:buNone/>
              <a:defRPr sz="3200">
                <a:latin typeface="Helvetica Light"/>
                <a:ea typeface="Helvetica Light"/>
                <a:cs typeface="Helvetica Light"/>
                <a:sym typeface="Helvetica Light"/>
              </a:defRPr>
            </a:lvl3pPr>
            <a:lvl4pPr marL="0" indent="0" algn="ctr">
              <a:spcBef>
                <a:spcPts val="0"/>
              </a:spcBef>
              <a:buSzTx/>
              <a:buNone/>
              <a:defRPr sz="3200">
                <a:latin typeface="Helvetica Light"/>
                <a:ea typeface="Helvetica Light"/>
                <a:cs typeface="Helvetica Light"/>
                <a:sym typeface="Helvetica Light"/>
              </a:defRPr>
            </a:lvl4pPr>
            <a:lvl5pPr marL="0" indent="0" algn="ctr">
              <a:spcBef>
                <a:spcPts val="0"/>
              </a:spcBef>
              <a:buSzTx/>
              <a:buNone/>
              <a:defRPr sz="3200">
                <a:latin typeface="Helvetica Light"/>
                <a:ea typeface="Helvetica Light"/>
                <a:cs typeface="Helvetica Light"/>
                <a:sym typeface="Helvetica Light"/>
              </a:defRPr>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603500"/>
            <a:ext cx="5334000" cy="6286500"/>
          </a:xfrm>
          <a:prstGeom prst="rect">
            <a:avLst/>
          </a:prstGeom>
        </p:spPr>
        <p:txBody>
          <a:bodyPr/>
          <a:lstStyle>
            <a:lvl1pPr marL="342900" indent="-342900">
              <a:spcBef>
                <a:spcPts val="3200"/>
              </a:spcBef>
              <a:defRPr sz="2800">
                <a:latin typeface="Helvetica Light"/>
                <a:ea typeface="Helvetica Light"/>
                <a:cs typeface="Helvetica Light"/>
                <a:sym typeface="Helvetica Light"/>
              </a:defRPr>
            </a:lvl1pPr>
            <a:lvl2pPr marL="685800" indent="-342900">
              <a:spcBef>
                <a:spcPts val="3200"/>
              </a:spcBef>
              <a:defRPr sz="2800">
                <a:latin typeface="Helvetica Light"/>
                <a:ea typeface="Helvetica Light"/>
                <a:cs typeface="Helvetica Light"/>
                <a:sym typeface="Helvetica Light"/>
              </a:defRPr>
            </a:lvl2pPr>
            <a:lvl3pPr marL="1028700" indent="-342900">
              <a:spcBef>
                <a:spcPts val="3200"/>
              </a:spcBef>
              <a:defRPr sz="2800">
                <a:latin typeface="Helvetica Light"/>
                <a:ea typeface="Helvetica Light"/>
                <a:cs typeface="Helvetica Light"/>
                <a:sym typeface="Helvetica Light"/>
              </a:defRPr>
            </a:lvl3pPr>
            <a:lvl4pPr marL="1371600" indent="-342900">
              <a:spcBef>
                <a:spcPts val="3200"/>
              </a:spcBef>
              <a:defRPr sz="2800">
                <a:latin typeface="Helvetica Light"/>
                <a:ea typeface="Helvetica Light"/>
                <a:cs typeface="Helvetica Light"/>
                <a:sym typeface="Helvetica Light"/>
              </a:defRPr>
            </a:lvl4pPr>
            <a:lvl5pPr marL="1714500" indent="-342900">
              <a:spcBef>
                <a:spcPts val="3200"/>
              </a:spcBef>
              <a:defRPr sz="2800">
                <a:latin typeface="Helvetica Light"/>
                <a:ea typeface="Helvetica Light"/>
                <a:cs typeface="Helvetica Light"/>
                <a:sym typeface="Helvetica Light"/>
              </a:defRPr>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24518" y="889000"/>
            <a:ext cx="5334002"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9pPr>
    </p:titleStyle>
    <p:bodyStyle>
      <a:lvl1pPr marL="1852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1pPr>
      <a:lvl2pPr marL="629707" marR="0" indent="-185207"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2pPr>
      <a:lvl3pPr marL="1074207" marR="0" indent="-185207"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3pPr>
      <a:lvl4pPr marL="1518707" marR="0" indent="-185207"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4pPr>
      <a:lvl5pPr marL="19632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5pPr>
      <a:lvl6pPr marL="24077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6pPr>
      <a:lvl7pPr marL="28522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7pPr>
      <a:lvl8pPr marL="32967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8pPr>
      <a:lvl9pPr marL="3741208" marR="0" indent="-185208" algn="l" defTabSz="584200" rtl="0" latinLnBrk="0">
        <a:lnSpc>
          <a:spcPct val="100000"/>
        </a:lnSpc>
        <a:spcBef>
          <a:spcPts val="4200"/>
        </a:spcBef>
        <a:spcAft>
          <a:spcPts val="0"/>
        </a:spcAft>
        <a:buClrTx/>
        <a:buSzPct val="75000"/>
        <a:buFontTx/>
        <a:buChar char="•"/>
        <a:tabLst/>
        <a:defRPr b="0" baseline="0" cap="none" i="0" spc="0" strike="noStrike" sz="1500" u="none">
          <a:ln>
            <a:noFill/>
          </a:ln>
          <a:solidFill>
            <a:srgbClr val="000000"/>
          </a:solidFill>
          <a:uFillTx/>
          <a:latin typeface="Comic Sans MS"/>
          <a:ea typeface="Comic Sans MS"/>
          <a:cs typeface="Comic Sans MS"/>
          <a:sym typeface="Comic Sans MS"/>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9.jpeg"/><Relationship Id="rId4" Type="http://schemas.openxmlformats.org/officeDocument/2006/relationships/image" Target="../media/image10.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11.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12.jpeg"/></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jpeg"/><Relationship Id="rId3" Type="http://schemas.openxmlformats.org/officeDocument/2006/relationships/image" Target="../media/image1.jpeg"/><Relationship Id="rId4" Type="http://schemas.openxmlformats.org/officeDocument/2006/relationships/image" Target="../media/image14.jpeg"/></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1.jpeg"/></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jpeg"/><Relationship Id="rId3" Type="http://schemas.openxmlformats.org/officeDocument/2006/relationships/image" Target="../media/image1.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4.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5.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6.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 Id="rId3" Type="http://schemas.openxmlformats.org/officeDocument/2006/relationships/image" Target="../media/image8.jpeg"/><Relationship Id="rId4" Type="http://schemas.openxmlformats.org/officeDocument/2006/relationships/image" Target="../media/image1.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Ligue belge de de la sclérose en plaques."/>
          <p:cNvSpPr txBox="1"/>
          <p:nvPr>
            <p:ph type="ctrTitle"/>
          </p:nvPr>
        </p:nvSpPr>
        <p:spPr>
          <a:xfrm>
            <a:off x="1181100" y="165100"/>
            <a:ext cx="10464800" cy="3302000"/>
          </a:xfrm>
          <a:prstGeom prst="rect">
            <a:avLst/>
          </a:prstGeom>
        </p:spPr>
        <p:txBody>
          <a:bodyPr/>
          <a:lstStyle>
            <a:lvl1pPr>
              <a:defRPr sz="5000">
                <a:solidFill>
                  <a:srgbClr val="0433FF"/>
                </a:solidFill>
                <a:latin typeface="Comic Sans MS"/>
                <a:ea typeface="Comic Sans MS"/>
                <a:cs typeface="Comic Sans MS"/>
                <a:sym typeface="Comic Sans MS"/>
              </a:defRPr>
            </a:lvl1pPr>
          </a:lstStyle>
          <a:p>
            <a:pPr/>
            <a:r>
              <a:t>Ligue belge de de la sclérose en plaques.</a:t>
            </a:r>
          </a:p>
        </p:txBody>
      </p:sp>
      <p:sp>
        <p:nvSpPr>
          <p:cNvPr id="120" name="Présentation au Lions Club d’Argenteuil…"/>
          <p:cNvSpPr txBox="1"/>
          <p:nvPr>
            <p:ph type="subTitle" sz="quarter" idx="1"/>
          </p:nvPr>
        </p:nvSpPr>
        <p:spPr>
          <a:xfrm>
            <a:off x="1181100" y="4311650"/>
            <a:ext cx="10464800" cy="1130300"/>
          </a:xfrm>
          <a:prstGeom prst="rect">
            <a:avLst/>
          </a:prstGeom>
        </p:spPr>
        <p:txBody>
          <a:bodyPr/>
          <a:lstStyle/>
          <a:p>
            <a:pPr defTabSz="286258">
              <a:defRPr sz="2800">
                <a:latin typeface="Comic Sans MS"/>
                <a:ea typeface="Comic Sans MS"/>
                <a:cs typeface="Comic Sans MS"/>
                <a:sym typeface="Comic Sans MS"/>
              </a:defRPr>
            </a:pPr>
            <a:r>
              <a:t>Présentation au Lions Club d’Argenteuil</a:t>
            </a:r>
          </a:p>
          <a:p>
            <a:pPr defTabSz="286258">
              <a:defRPr sz="2800">
                <a:latin typeface="Comic Sans MS"/>
                <a:ea typeface="Comic Sans MS"/>
                <a:cs typeface="Comic Sans MS"/>
                <a:sym typeface="Comic Sans MS"/>
              </a:defRPr>
            </a:pPr>
            <a:r>
              <a:t>Mercredi 19 décembre 2018</a:t>
            </a:r>
          </a:p>
        </p:txBody>
      </p:sp>
      <p:pic>
        <p:nvPicPr>
          <p:cNvPr id="121" name="Logo lbsp nouveau" descr="Logo lbsp nouveau"/>
          <p:cNvPicPr>
            <a:picLocks noChangeAspect="1"/>
          </p:cNvPicPr>
          <p:nvPr/>
        </p:nvPicPr>
        <p:blipFill>
          <a:blip r:embed="rId2">
            <a:extLst/>
          </a:blip>
          <a:stretch>
            <a:fillRect/>
          </a:stretch>
        </p:blipFill>
        <p:spPr>
          <a:xfrm>
            <a:off x="9740900" y="406400"/>
            <a:ext cx="2895600" cy="914400"/>
          </a:xfrm>
          <a:prstGeom prst="rect">
            <a:avLst/>
          </a:prstGeom>
          <a:ln w="12700">
            <a:miter lim="400000"/>
          </a:ln>
        </p:spPr>
      </p:pic>
      <p:pic>
        <p:nvPicPr>
          <p:cNvPr id="122" name="image2.jpeg" descr="image2.jpeg"/>
          <p:cNvPicPr>
            <a:picLocks noChangeAspect="1"/>
          </p:cNvPicPr>
          <p:nvPr/>
        </p:nvPicPr>
        <p:blipFill>
          <a:blip r:embed="rId3">
            <a:extLst/>
          </a:blip>
          <a:stretch>
            <a:fillRect/>
          </a:stretch>
        </p:blipFill>
        <p:spPr>
          <a:xfrm>
            <a:off x="1073150" y="6242050"/>
            <a:ext cx="3314700" cy="2451100"/>
          </a:xfrm>
          <a:prstGeom prst="rect">
            <a:avLst/>
          </a:prstGeom>
          <a:ln w="12700">
            <a:miter lim="400000"/>
          </a:ln>
        </p:spPr>
      </p:pic>
      <p:pic>
        <p:nvPicPr>
          <p:cNvPr id="123" name="image3.jpeg" descr="image3.jpeg"/>
          <p:cNvPicPr>
            <a:picLocks noChangeAspect="1"/>
          </p:cNvPicPr>
          <p:nvPr/>
        </p:nvPicPr>
        <p:blipFill>
          <a:blip r:embed="rId4">
            <a:extLst/>
          </a:blip>
          <a:stretch>
            <a:fillRect/>
          </a:stretch>
        </p:blipFill>
        <p:spPr>
          <a:xfrm>
            <a:off x="8484379" y="6440675"/>
            <a:ext cx="4139421" cy="2690625"/>
          </a:xfrm>
          <a:prstGeom prst="rect">
            <a:avLst/>
          </a:prstGeom>
          <a:ln w="12700">
            <a:miter lim="400000"/>
          </a:ln>
        </p:spPr>
      </p:pic>
      <p:sp>
        <p:nvSpPr>
          <p:cNvPr id="124"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1" name="Et dans le futur ?"/>
          <p:cNvSpPr txBox="1"/>
          <p:nvPr>
            <p:ph type="title"/>
          </p:nvPr>
        </p:nvSpPr>
        <p:spPr>
          <a:prstGeom prst="rect">
            <a:avLst/>
          </a:prstGeom>
        </p:spPr>
        <p:txBody>
          <a:bodyPr/>
          <a:lstStyle>
            <a:lvl1pPr>
              <a:defRPr>
                <a:solidFill>
                  <a:srgbClr val="0433FF"/>
                </a:solidFill>
              </a:defRPr>
            </a:lvl1pPr>
          </a:lstStyle>
          <a:p>
            <a:pPr/>
            <a:r>
              <a:t>Et dans le futur ?</a:t>
            </a:r>
          </a:p>
        </p:txBody>
      </p:sp>
      <p:sp>
        <p:nvSpPr>
          <p:cNvPr id="172" name="Axes de recherches multiples…"/>
          <p:cNvSpPr txBox="1"/>
          <p:nvPr>
            <p:ph type="body" idx="1"/>
          </p:nvPr>
        </p:nvSpPr>
        <p:spPr>
          <a:xfrm>
            <a:off x="952500" y="2412751"/>
            <a:ext cx="11099800" cy="6286501"/>
          </a:xfrm>
          <a:prstGeom prst="rect">
            <a:avLst/>
          </a:prstGeom>
        </p:spPr>
        <p:txBody>
          <a:bodyPr lIns="88900" tIns="88900" rIns="88900" bIns="88900"/>
          <a:lstStyle/>
          <a:p>
            <a:pPr marL="0" indent="0" defTabSz="228600">
              <a:spcBef>
                <a:spcPts val="0"/>
              </a:spcBef>
              <a:buSzTx/>
              <a:buNone/>
              <a:defRPr sz="1750">
                <a:solidFill>
                  <a:srgbClr val="636363"/>
                </a:solidFill>
              </a:defRPr>
            </a:pPr>
            <a:r>
              <a:t>Axes de recherches </a:t>
            </a:r>
            <a:r>
              <a:rPr b="1" u="sng"/>
              <a:t>multiples</a:t>
            </a:r>
            <a:endParaRPr b="1" u="sng"/>
          </a:p>
          <a:p>
            <a:pPr marL="0" indent="0" defTabSz="228600">
              <a:spcBef>
                <a:spcPts val="0"/>
              </a:spcBef>
              <a:buSzTx/>
              <a:buNone/>
              <a:defRPr sz="1750">
                <a:solidFill>
                  <a:srgbClr val="636363"/>
                </a:solidFill>
              </a:defRPr>
            </a:pPr>
            <a:endParaRPr b="1" u="sng"/>
          </a:p>
          <a:p>
            <a:pPr marL="0" indent="0" defTabSz="228600">
              <a:spcBef>
                <a:spcPts val="0"/>
              </a:spcBef>
              <a:buSzTx/>
              <a:buNone/>
              <a:defRPr sz="1750">
                <a:solidFill>
                  <a:srgbClr val="636363"/>
                </a:solidFill>
              </a:defRPr>
            </a:pPr>
            <a:r>
              <a:t>-  identifier causes et facteurs</a:t>
            </a:r>
          </a:p>
          <a:p>
            <a:pPr marL="0" indent="0" defTabSz="228600">
              <a:spcBef>
                <a:spcPts val="0"/>
              </a:spcBef>
              <a:buSzTx/>
              <a:buNone/>
              <a:defRPr sz="1750">
                <a:solidFill>
                  <a:srgbClr val="636363"/>
                </a:solidFill>
              </a:defRPr>
            </a:pPr>
          </a:p>
          <a:p>
            <a:pPr marL="0" indent="0" defTabSz="228600">
              <a:spcBef>
                <a:spcPts val="0"/>
              </a:spcBef>
              <a:buSzTx/>
              <a:buNone/>
              <a:defRPr sz="1750">
                <a:solidFill>
                  <a:srgbClr val="636363"/>
                </a:solidFill>
              </a:defRPr>
            </a:pPr>
            <a:r>
              <a:t>-  travail sur la myéline (stimuler, réparer, …)</a:t>
            </a:r>
          </a:p>
          <a:p>
            <a:pPr marL="0" indent="0" defTabSz="228600">
              <a:spcBef>
                <a:spcPts val="0"/>
              </a:spcBef>
              <a:buSzTx/>
              <a:buNone/>
              <a:defRPr sz="1750">
                <a:solidFill>
                  <a:srgbClr val="636363"/>
                </a:solidFill>
              </a:defRPr>
            </a:pPr>
          </a:p>
          <a:p>
            <a:pPr marL="0" indent="0" defTabSz="228600">
              <a:spcBef>
                <a:spcPts val="0"/>
              </a:spcBef>
              <a:buSzTx/>
              <a:buNone/>
              <a:defRPr sz="1750">
                <a:solidFill>
                  <a:srgbClr val="636363"/>
                </a:solidFill>
              </a:defRPr>
            </a:pPr>
            <a:r>
              <a:t>-  comprendre le rôle des virus, recherche sur système immunitaire</a:t>
            </a:r>
          </a:p>
          <a:p>
            <a:pPr marL="0" indent="0" defTabSz="228600">
              <a:spcBef>
                <a:spcPts val="0"/>
              </a:spcBef>
              <a:buSzTx/>
              <a:buNone/>
              <a:defRPr sz="1300">
                <a:solidFill>
                  <a:srgbClr val="636363"/>
                </a:solidFill>
              </a:defRPr>
            </a:pPr>
          </a:p>
          <a:p>
            <a:pPr marL="0" indent="0" defTabSz="228600">
              <a:spcBef>
                <a:spcPts val="0"/>
              </a:spcBef>
              <a:buSzTx/>
              <a:buNone/>
              <a:defRPr sz="1300">
                <a:solidFill>
                  <a:srgbClr val="636363"/>
                </a:solidFill>
              </a:defRPr>
            </a:pPr>
            <a:r>
              <a:t>- </a:t>
            </a:r>
            <a:r>
              <a:rPr sz="1750"/>
              <a:t> biomarqueurs</a:t>
            </a:r>
            <a:endParaRPr sz="1750"/>
          </a:p>
          <a:p>
            <a:pPr marL="0" indent="0" defTabSz="228600">
              <a:spcBef>
                <a:spcPts val="0"/>
              </a:spcBef>
              <a:buSzTx/>
              <a:buNone/>
              <a:defRPr sz="1750">
                <a:solidFill>
                  <a:srgbClr val="636363"/>
                </a:solidFill>
              </a:defRPr>
            </a:pPr>
          </a:p>
          <a:p>
            <a:pPr marL="0" indent="0" defTabSz="228600">
              <a:spcBef>
                <a:spcPts val="0"/>
              </a:spcBef>
              <a:buSzTx/>
              <a:buNone/>
              <a:defRPr sz="1750">
                <a:solidFill>
                  <a:srgbClr val="636363"/>
                </a:solidFill>
              </a:defRPr>
            </a:pPr>
            <a:r>
              <a:t>- cellules souches</a:t>
            </a:r>
          </a:p>
          <a:p>
            <a:pPr marL="0" indent="0" defTabSz="228600">
              <a:spcBef>
                <a:spcPts val="0"/>
              </a:spcBef>
              <a:buSzTx/>
              <a:buNone/>
              <a:defRPr sz="1750">
                <a:solidFill>
                  <a:srgbClr val="636363"/>
                </a:solidFill>
              </a:defRPr>
            </a:pPr>
          </a:p>
          <a:p>
            <a:pPr marL="0" indent="0" defTabSz="228600">
              <a:spcBef>
                <a:spcPts val="0"/>
              </a:spcBef>
              <a:buSzTx/>
              <a:buNone/>
              <a:defRPr sz="1750">
                <a:solidFill>
                  <a:srgbClr val="636363"/>
                </a:solidFill>
              </a:defRPr>
            </a:pPr>
            <a:r>
              <a:t>- rôle hormonal </a:t>
            </a:r>
          </a:p>
          <a:p>
            <a:pPr marL="0" indent="0" defTabSz="228600">
              <a:spcBef>
                <a:spcPts val="0"/>
              </a:spcBef>
              <a:buSzTx/>
              <a:buNone/>
              <a:defRPr sz="1750">
                <a:solidFill>
                  <a:srgbClr val="636363"/>
                </a:solidFill>
              </a:defRPr>
            </a:pPr>
          </a:p>
          <a:p>
            <a:pPr marL="0" indent="0" defTabSz="228600">
              <a:spcBef>
                <a:spcPts val="0"/>
              </a:spcBef>
              <a:buSzTx/>
              <a:buNone/>
              <a:defRPr sz="1750">
                <a:solidFill>
                  <a:srgbClr val="636363"/>
                </a:solidFill>
              </a:defRPr>
            </a:pPr>
            <a:r>
              <a:t>-  confort</a:t>
            </a:r>
          </a:p>
          <a:p>
            <a:pPr marL="0" indent="0" defTabSz="228600">
              <a:spcBef>
                <a:spcPts val="0"/>
              </a:spcBef>
              <a:buSzTx/>
              <a:buNone/>
              <a:defRPr sz="1300">
                <a:solidFill>
                  <a:srgbClr val="636363"/>
                </a:solidFill>
              </a:defRPr>
            </a:pPr>
          </a:p>
          <a:p>
            <a:pPr marL="0" indent="0" defTabSz="228600">
              <a:spcBef>
                <a:spcPts val="0"/>
              </a:spcBef>
              <a:buSzTx/>
              <a:buNone/>
              <a:defRPr sz="1300">
                <a:solidFill>
                  <a:srgbClr val="636363"/>
                </a:solidFill>
              </a:defRPr>
            </a:pPr>
          </a:p>
          <a:p>
            <a:pPr marL="0" indent="0" defTabSz="228600">
              <a:spcBef>
                <a:spcPts val="0"/>
              </a:spcBef>
              <a:buSzTx/>
              <a:buNone/>
              <a:defRPr sz="1300">
                <a:solidFill>
                  <a:srgbClr val="636363"/>
                </a:solidFill>
              </a:defRPr>
            </a:pPr>
          </a:p>
          <a:p>
            <a:pPr marL="0" indent="0" defTabSz="228600">
              <a:spcBef>
                <a:spcPts val="0"/>
              </a:spcBef>
              <a:buSzTx/>
              <a:buNone/>
              <a:defRPr sz="1300">
                <a:solidFill>
                  <a:srgbClr val="636363"/>
                </a:solidFill>
              </a:defRPr>
            </a:pPr>
          </a:p>
          <a:p>
            <a:pPr marL="0" indent="0" defTabSz="228600">
              <a:spcBef>
                <a:spcPts val="0"/>
              </a:spcBef>
              <a:buSzTx/>
              <a:buNone/>
              <a:defRPr sz="1300">
                <a:solidFill>
                  <a:srgbClr val="636363"/>
                </a:solidFill>
              </a:defRPr>
            </a:pPr>
            <a:endParaRPr b="1" u="sng"/>
          </a:p>
        </p:txBody>
      </p:sp>
      <p:sp>
        <p:nvSpPr>
          <p:cNvPr id="173"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74" name="Logo lbsp nouveau" descr="Logo lbsp nouveau"/>
          <p:cNvPicPr>
            <a:picLocks noChangeAspect="1"/>
          </p:cNvPicPr>
          <p:nvPr/>
        </p:nvPicPr>
        <p:blipFill>
          <a:blip r:embed="rId2">
            <a:extLst/>
          </a:blip>
          <a:stretch>
            <a:fillRect/>
          </a:stretch>
        </p:blipFill>
        <p:spPr>
          <a:xfrm>
            <a:off x="10121999" y="342717"/>
            <a:ext cx="2895601" cy="914401"/>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76" name="Logo lbsp nouveau" descr="Logo lbsp nouveau"/>
          <p:cNvPicPr>
            <a:picLocks noChangeAspect="1"/>
          </p:cNvPicPr>
          <p:nvPr/>
        </p:nvPicPr>
        <p:blipFill>
          <a:blip r:embed="rId2">
            <a:extLst/>
          </a:blip>
          <a:stretch>
            <a:fillRect/>
          </a:stretch>
        </p:blipFill>
        <p:spPr>
          <a:xfrm>
            <a:off x="9004300" y="533400"/>
            <a:ext cx="2895600" cy="914400"/>
          </a:xfrm>
          <a:prstGeom prst="rect">
            <a:avLst/>
          </a:prstGeom>
          <a:ln w="12700">
            <a:miter lim="400000"/>
          </a:ln>
        </p:spPr>
      </p:pic>
      <p:sp>
        <p:nvSpPr>
          <p:cNvPr id="177" name="Organigramme ligue belge"/>
          <p:cNvSpPr txBox="1"/>
          <p:nvPr>
            <p:ph type="title"/>
          </p:nvPr>
        </p:nvSpPr>
        <p:spPr>
          <a:xfrm>
            <a:off x="952500" y="800100"/>
            <a:ext cx="11099800" cy="2159000"/>
          </a:xfrm>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Organigramme ligue belge</a:t>
            </a:r>
          </a:p>
        </p:txBody>
      </p:sp>
      <p:sp>
        <p:nvSpPr>
          <p:cNvPr id="178" name="Ligue nationale belge de la SEP…"/>
          <p:cNvSpPr txBox="1"/>
          <p:nvPr>
            <p:ph type="body" idx="1"/>
          </p:nvPr>
        </p:nvSpPr>
        <p:spPr>
          <a:prstGeom prst="rect">
            <a:avLst/>
          </a:prstGeom>
        </p:spPr>
        <p:txBody>
          <a:bodyPr/>
          <a:lstStyle/>
          <a:p>
            <a:pPr>
              <a:defRPr sz="2700"/>
            </a:pPr>
            <a:r>
              <a:t>Ligue nationale belge de la SEP</a:t>
            </a:r>
          </a:p>
          <a:p>
            <a:pPr>
              <a:defRPr sz="2700"/>
            </a:pPr>
            <a:r>
              <a:t>Deux ligues communautaires : Vlaamse liga - La ligue belge Communauté française +Sapasep </a:t>
            </a:r>
          </a:p>
          <a:p>
            <a:pPr>
              <a:defRPr sz="2700"/>
            </a:pPr>
            <a:r>
              <a:t>Provinces</a:t>
            </a:r>
          </a:p>
        </p:txBody>
      </p:sp>
      <p:sp>
        <p:nvSpPr>
          <p:cNvPr id="179"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81" name="Logo lbsp nouveau" descr="Logo lbsp nouveau"/>
          <p:cNvPicPr>
            <a:picLocks noChangeAspect="1"/>
          </p:cNvPicPr>
          <p:nvPr/>
        </p:nvPicPr>
        <p:blipFill>
          <a:blip r:embed="rId2">
            <a:extLst/>
          </a:blip>
          <a:stretch>
            <a:fillRect/>
          </a:stretch>
        </p:blipFill>
        <p:spPr>
          <a:xfrm>
            <a:off x="9461500" y="482600"/>
            <a:ext cx="2895600" cy="914400"/>
          </a:xfrm>
          <a:prstGeom prst="rect">
            <a:avLst/>
          </a:prstGeom>
          <a:ln w="12700">
            <a:miter lim="400000"/>
          </a:ln>
        </p:spPr>
      </p:pic>
      <p:sp>
        <p:nvSpPr>
          <p:cNvPr id="182" name="Soutenir les intérêts des personnes atteintes de SEP auprès des autorités, au niveau fédéral…"/>
          <p:cNvSpPr txBox="1"/>
          <p:nvPr>
            <p:ph type="body" idx="1"/>
          </p:nvPr>
        </p:nvSpPr>
        <p:spPr>
          <a:xfrm>
            <a:off x="647302" y="2349301"/>
            <a:ext cx="11099801" cy="6286501"/>
          </a:xfrm>
          <a:prstGeom prst="rect">
            <a:avLst/>
          </a:prstGeom>
        </p:spPr>
        <p:txBody>
          <a:bodyPr/>
          <a:lstStyle/>
          <a:p>
            <a:pPr marL="0" indent="0" defTabSz="914400">
              <a:lnSpc>
                <a:spcPct val="90000"/>
              </a:lnSpc>
              <a:spcBef>
                <a:spcPts val="400"/>
              </a:spcBef>
              <a:buSzTx/>
              <a:buNone/>
              <a:defRPr b="1" sz="1900" u="sng">
                <a:solidFill>
                  <a:srgbClr val="003366"/>
                </a:solidFill>
              </a:defRPr>
            </a:pPr>
          </a:p>
          <a:p>
            <a:pPr marL="244928" indent="-244928" defTabSz="914400">
              <a:lnSpc>
                <a:spcPct val="90000"/>
              </a:lnSpc>
              <a:spcBef>
                <a:spcPts val="400"/>
              </a:spcBef>
              <a:buClr>
                <a:srgbClr val="003366"/>
              </a:buClr>
              <a:buChar char="●"/>
              <a:defRPr b="1" sz="1900">
                <a:solidFill>
                  <a:srgbClr val="003366"/>
                </a:solidFill>
              </a:defRPr>
            </a:pPr>
            <a:r>
              <a:t>Soutenir les intérêts des personnes atteintes de SEP </a:t>
            </a:r>
            <a:r>
              <a:rPr b="0"/>
              <a:t>auprès des autorités, au niveau fédéral</a:t>
            </a:r>
            <a:endParaRPr b="0"/>
          </a:p>
          <a:p>
            <a:pPr marL="244928" indent="-244928" defTabSz="914400">
              <a:lnSpc>
                <a:spcPct val="90000"/>
              </a:lnSpc>
              <a:spcBef>
                <a:spcPts val="400"/>
              </a:spcBef>
              <a:buClr>
                <a:srgbClr val="003366"/>
              </a:buClr>
              <a:buChar char="●"/>
              <a:defRPr b="1" sz="1900">
                <a:solidFill>
                  <a:srgbClr val="003366"/>
                </a:solidFill>
              </a:defRPr>
            </a:pPr>
            <a:endParaRPr b="0"/>
          </a:p>
          <a:p>
            <a:pPr marL="0" indent="0" defTabSz="914400">
              <a:lnSpc>
                <a:spcPct val="90000"/>
              </a:lnSpc>
              <a:spcBef>
                <a:spcPts val="400"/>
              </a:spcBef>
              <a:buSzTx/>
              <a:buNone/>
              <a:defRPr b="1" sz="1900">
                <a:solidFill>
                  <a:srgbClr val="003366"/>
                </a:solidFill>
              </a:defRPr>
            </a:pPr>
          </a:p>
          <a:p>
            <a:pPr marL="244928" indent="-244928" defTabSz="914400">
              <a:lnSpc>
                <a:spcPct val="90000"/>
              </a:lnSpc>
              <a:spcBef>
                <a:spcPts val="400"/>
              </a:spcBef>
              <a:buClr>
                <a:srgbClr val="003366"/>
              </a:buClr>
              <a:buChar char="●"/>
              <a:defRPr b="1" sz="1900">
                <a:solidFill>
                  <a:srgbClr val="003366"/>
                </a:solidFill>
              </a:defRPr>
            </a:pPr>
            <a:r>
              <a:t>Appuyer </a:t>
            </a:r>
            <a:r>
              <a:rPr b="0"/>
              <a:t>la recherche scientifique </a:t>
            </a:r>
            <a:endParaRPr b="0"/>
          </a:p>
          <a:p>
            <a:pPr marL="244928" indent="-244928" defTabSz="914400">
              <a:lnSpc>
                <a:spcPct val="90000"/>
              </a:lnSpc>
              <a:spcBef>
                <a:spcPts val="400"/>
              </a:spcBef>
              <a:buClr>
                <a:srgbClr val="003366"/>
              </a:buClr>
              <a:buChar char="●"/>
              <a:defRPr b="1" sz="1900">
                <a:solidFill>
                  <a:srgbClr val="003366"/>
                </a:solidFill>
              </a:defRPr>
            </a:pPr>
            <a:endParaRPr b="0"/>
          </a:p>
          <a:p>
            <a:pPr marL="244928" indent="-244928" defTabSz="914400">
              <a:lnSpc>
                <a:spcPct val="90000"/>
              </a:lnSpc>
              <a:spcBef>
                <a:spcPts val="400"/>
              </a:spcBef>
              <a:buClr>
                <a:srgbClr val="003366"/>
              </a:buClr>
              <a:buChar char="●"/>
              <a:defRPr b="1" sz="1900">
                <a:solidFill>
                  <a:srgbClr val="003366"/>
                </a:solidFill>
              </a:defRPr>
            </a:pPr>
          </a:p>
          <a:p>
            <a:pPr marL="244928" indent="-244928" defTabSz="914400">
              <a:lnSpc>
                <a:spcPct val="90000"/>
              </a:lnSpc>
              <a:spcBef>
                <a:spcPts val="400"/>
              </a:spcBef>
              <a:buClr>
                <a:srgbClr val="003366"/>
              </a:buClr>
              <a:buChar char="●"/>
              <a:defRPr b="1" sz="1900">
                <a:solidFill>
                  <a:srgbClr val="003366"/>
                </a:solidFill>
              </a:defRPr>
            </a:pPr>
            <a:r>
              <a:t>Réunir</a:t>
            </a:r>
            <a:r>
              <a:rPr b="0"/>
              <a:t> les avis du </a:t>
            </a:r>
            <a:r>
              <a:t>Conseil Médical </a:t>
            </a:r>
            <a:r>
              <a:rPr b="0"/>
              <a:t>et de </a:t>
            </a:r>
            <a:r>
              <a:t>diffuser les informations échangées (</a:t>
            </a:r>
            <a:r>
              <a:rPr b="0"/>
              <a:t>sur la maladie, traitement, …)</a:t>
            </a:r>
            <a:r>
              <a:t> </a:t>
            </a:r>
          </a:p>
          <a:p>
            <a:pPr marL="244928" indent="-244928" defTabSz="914400">
              <a:lnSpc>
                <a:spcPct val="90000"/>
              </a:lnSpc>
              <a:spcBef>
                <a:spcPts val="400"/>
              </a:spcBef>
              <a:buClr>
                <a:srgbClr val="003366"/>
              </a:buClr>
              <a:buChar char="●"/>
              <a:defRPr b="1" sz="1900">
                <a:solidFill>
                  <a:srgbClr val="003366"/>
                </a:solidFill>
              </a:defRPr>
            </a:pPr>
          </a:p>
          <a:p>
            <a:pPr marL="244928" indent="-244928" defTabSz="914400">
              <a:lnSpc>
                <a:spcPct val="90000"/>
              </a:lnSpc>
              <a:spcBef>
                <a:spcPts val="400"/>
              </a:spcBef>
              <a:buClr>
                <a:srgbClr val="003366"/>
              </a:buClr>
              <a:buChar char="●"/>
              <a:defRPr b="1" sz="1900">
                <a:solidFill>
                  <a:srgbClr val="003366"/>
                </a:solidFill>
              </a:defRPr>
            </a:pPr>
          </a:p>
          <a:p>
            <a:pPr marL="244928" indent="-244928" defTabSz="914400">
              <a:lnSpc>
                <a:spcPct val="90000"/>
              </a:lnSpc>
              <a:spcBef>
                <a:spcPts val="400"/>
              </a:spcBef>
              <a:buClr>
                <a:srgbClr val="003366"/>
              </a:buClr>
              <a:buChar char="●"/>
              <a:defRPr b="1" sz="1900">
                <a:solidFill>
                  <a:srgbClr val="003366"/>
                </a:solidFill>
              </a:defRPr>
            </a:pPr>
            <a:r>
              <a:t>Représenter </a:t>
            </a:r>
            <a:r>
              <a:rPr b="0"/>
              <a:t>les Ligues au </a:t>
            </a:r>
            <a:r>
              <a:t>niveau international et dans les associations internationales de la SEP.</a:t>
            </a:r>
            <a:r>
              <a:rPr b="0"/>
              <a:t> </a:t>
            </a:r>
          </a:p>
        </p:txBody>
      </p:sp>
      <p:sp>
        <p:nvSpPr>
          <p:cNvPr id="183" name="Objectifs de la Ligue nationale"/>
          <p:cNvSpPr txBox="1"/>
          <p:nvPr>
            <p:ph type="title"/>
          </p:nvPr>
        </p:nvSpPr>
        <p:spPr>
          <a:prstGeom prst="rect">
            <a:avLst/>
          </a:prstGeom>
        </p:spPr>
        <p:txBody>
          <a:bodyPr/>
          <a:lstStyle>
            <a:lvl1pPr defTabSz="560831">
              <a:defRPr sz="6048">
                <a:solidFill>
                  <a:srgbClr val="0433FF"/>
                </a:solidFill>
                <a:latin typeface="Comic Sans MS"/>
                <a:ea typeface="Comic Sans MS"/>
                <a:cs typeface="Comic Sans MS"/>
                <a:sym typeface="Comic Sans MS"/>
              </a:defRPr>
            </a:lvl1pPr>
          </a:lstStyle>
          <a:p>
            <a:pPr/>
            <a:r>
              <a:t>Objectifs de la Ligue nationale</a:t>
            </a:r>
          </a:p>
        </p:txBody>
      </p:sp>
      <p:sp>
        <p:nvSpPr>
          <p:cNvPr id="184"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Ligue belge de la SEP -communauté française"/>
          <p:cNvSpPr txBox="1"/>
          <p:nvPr>
            <p:ph type="title"/>
          </p:nvPr>
        </p:nvSpPr>
        <p:spPr>
          <a:xfrm>
            <a:off x="698168" y="444500"/>
            <a:ext cx="11099801" cy="2159000"/>
          </a:xfrm>
          <a:prstGeom prst="rect">
            <a:avLst/>
          </a:prstGeom>
        </p:spPr>
        <p:txBody>
          <a:bodyPr/>
          <a:lstStyle>
            <a:lvl1pPr>
              <a:defRPr sz="5400">
                <a:solidFill>
                  <a:srgbClr val="0433FF"/>
                </a:solidFill>
                <a:latin typeface="Comic Sans MS"/>
                <a:ea typeface="Comic Sans MS"/>
                <a:cs typeface="Comic Sans MS"/>
                <a:sym typeface="Comic Sans MS"/>
              </a:defRPr>
            </a:lvl1pPr>
          </a:lstStyle>
          <a:p>
            <a:pPr/>
            <a:r>
              <a:t>Ligue belge de la SEP -communauté française</a:t>
            </a:r>
          </a:p>
        </p:txBody>
      </p:sp>
      <p:sp>
        <p:nvSpPr>
          <p:cNvPr id="187" name="MISSIONS…"/>
          <p:cNvSpPr txBox="1"/>
          <p:nvPr>
            <p:ph type="body" idx="1"/>
          </p:nvPr>
        </p:nvSpPr>
        <p:spPr>
          <a:prstGeom prst="rect">
            <a:avLst/>
          </a:prstGeom>
        </p:spPr>
        <p:txBody>
          <a:bodyPr anchor="t"/>
          <a:lstStyle/>
          <a:p>
            <a:pPr marL="0" indent="0" defTabSz="457200">
              <a:spcBef>
                <a:spcPts val="0"/>
              </a:spcBef>
              <a:buSzTx/>
              <a:buNone/>
              <a:defRPr sz="1600">
                <a:solidFill>
                  <a:srgbClr val="333333"/>
                </a:solidFill>
                <a:latin typeface="+mj-lt"/>
                <a:ea typeface="+mj-ea"/>
                <a:cs typeface="+mj-cs"/>
                <a:sym typeface="Helvetica"/>
              </a:defRPr>
            </a:pPr>
          </a:p>
          <a:p>
            <a:pPr marL="0" indent="0" defTabSz="457200">
              <a:spcBef>
                <a:spcPts val="0"/>
              </a:spcBef>
              <a:buSzTx/>
              <a:buNone/>
              <a:defRPr sz="2600"/>
            </a:pPr>
            <a:r>
              <a:t>MISSIONS</a:t>
            </a:r>
          </a:p>
          <a:p>
            <a:pPr marL="457200" indent="-317500" defTabSz="457200">
              <a:spcBef>
                <a:spcPts val="0"/>
              </a:spcBef>
              <a:buClr>
                <a:srgbClr val="333333"/>
              </a:buClr>
              <a:buSzPct val="100000"/>
              <a:buFont typeface="Helvetica"/>
              <a:defRPr sz="1600">
                <a:solidFill>
                  <a:srgbClr val="333333"/>
                </a:solidFill>
              </a:defRPr>
            </a:pPr>
            <a:r>
              <a:t>Créer du lien</a:t>
            </a:r>
          </a:p>
          <a:p>
            <a:pPr marL="457200" indent="-317500" defTabSz="457200">
              <a:spcBef>
                <a:spcPts val="0"/>
              </a:spcBef>
              <a:buClr>
                <a:srgbClr val="333333"/>
              </a:buClr>
              <a:buSzPct val="100000"/>
              <a:buFont typeface="Helvetica"/>
              <a:defRPr sz="1600">
                <a:solidFill>
                  <a:srgbClr val="333333"/>
                </a:solidFill>
              </a:defRPr>
            </a:pPr>
          </a:p>
          <a:p>
            <a:pPr marL="457200" indent="-317500" defTabSz="457200">
              <a:spcBef>
                <a:spcPts val="0"/>
              </a:spcBef>
              <a:buClr>
                <a:srgbClr val="333333"/>
              </a:buClr>
              <a:buSzPct val="100000"/>
              <a:buFont typeface="Helvetica"/>
              <a:defRPr sz="1600">
                <a:solidFill>
                  <a:srgbClr val="333333"/>
                </a:solidFill>
              </a:defRPr>
            </a:pPr>
            <a:r>
              <a:t>Défendre les droits et les intérêts des personnes atteintes de sclérose en plaques</a:t>
            </a:r>
          </a:p>
          <a:p>
            <a:pPr marL="457200" indent="-317500" defTabSz="457200">
              <a:spcBef>
                <a:spcPts val="0"/>
              </a:spcBef>
              <a:buClr>
                <a:srgbClr val="333333"/>
              </a:buClr>
              <a:buSzPct val="100000"/>
              <a:buFont typeface="Helvetica"/>
              <a:defRPr sz="1600">
                <a:solidFill>
                  <a:srgbClr val="333333"/>
                </a:solidFill>
              </a:defRPr>
            </a:pPr>
          </a:p>
          <a:p>
            <a:pPr marL="457200" indent="-317500" defTabSz="457200">
              <a:spcBef>
                <a:spcPts val="0"/>
              </a:spcBef>
              <a:buClr>
                <a:srgbClr val="333333"/>
              </a:buClr>
              <a:buSzPct val="100000"/>
              <a:buFont typeface="Helvetica"/>
              <a:defRPr sz="1600">
                <a:solidFill>
                  <a:srgbClr val="333333"/>
                </a:solidFill>
              </a:defRPr>
            </a:pPr>
            <a:r>
              <a:t>Accompagner la personne atteinte de la sclérose en plaques </a:t>
            </a:r>
          </a:p>
          <a:p>
            <a:pPr marL="457200" indent="-317500" defTabSz="457200">
              <a:spcBef>
                <a:spcPts val="0"/>
              </a:spcBef>
              <a:buClr>
                <a:srgbClr val="333333"/>
              </a:buClr>
              <a:buSzPct val="100000"/>
              <a:buFont typeface="Helvetica"/>
              <a:defRPr sz="1600">
                <a:solidFill>
                  <a:srgbClr val="333333"/>
                </a:solidFill>
              </a:defRPr>
            </a:pPr>
          </a:p>
          <a:p>
            <a:pPr marL="457200" indent="-317500" defTabSz="457200">
              <a:spcBef>
                <a:spcPts val="0"/>
              </a:spcBef>
              <a:buClr>
                <a:srgbClr val="333333"/>
              </a:buClr>
              <a:buSzPct val="100000"/>
              <a:buFont typeface="Helvetica"/>
              <a:defRPr sz="1600">
                <a:solidFill>
                  <a:srgbClr val="333333"/>
                </a:solidFill>
              </a:defRPr>
            </a:pPr>
            <a:r>
              <a:t>Accompagner l’entourage </a:t>
            </a:r>
          </a:p>
          <a:p>
            <a:pPr marL="457200" indent="-317500" defTabSz="457200">
              <a:spcBef>
                <a:spcPts val="0"/>
              </a:spcBef>
              <a:buClr>
                <a:srgbClr val="333333"/>
              </a:buClr>
              <a:buSzPct val="100000"/>
              <a:buFont typeface="Helvetica"/>
              <a:defRPr sz="1600">
                <a:solidFill>
                  <a:srgbClr val="333333"/>
                </a:solidFill>
              </a:defRPr>
            </a:pPr>
          </a:p>
          <a:p>
            <a:pPr marL="457200" indent="-317500" defTabSz="457200">
              <a:spcBef>
                <a:spcPts val="0"/>
              </a:spcBef>
              <a:buClr>
                <a:srgbClr val="333333"/>
              </a:buClr>
              <a:buSzPct val="100000"/>
              <a:buFont typeface="Helvetica"/>
              <a:defRPr sz="1600">
                <a:solidFill>
                  <a:srgbClr val="333333"/>
                </a:solidFill>
              </a:defRPr>
            </a:pPr>
            <a:r>
              <a:t>Chercher avec la personne atteinte de la sclérose en plaques</a:t>
            </a:r>
          </a:p>
          <a:p>
            <a:pPr marL="0" indent="0" defTabSz="457200">
              <a:spcBef>
                <a:spcPts val="0"/>
              </a:spcBef>
              <a:buSzTx/>
              <a:buNone/>
              <a:defRPr sz="1600">
                <a:solidFill>
                  <a:srgbClr val="333333"/>
                </a:solidFill>
              </a:defRPr>
            </a:pPr>
            <a:r>
              <a:t> </a:t>
            </a:r>
            <a:endParaRPr>
              <a:solidFill>
                <a:srgbClr val="003366"/>
              </a:solidFill>
            </a:endParaRPr>
          </a:p>
          <a:p>
            <a:pPr marL="457200" indent="-317500" defTabSz="457200">
              <a:spcBef>
                <a:spcPts val="0"/>
              </a:spcBef>
              <a:buClr>
                <a:srgbClr val="333333"/>
              </a:buClr>
              <a:buSzPct val="100000"/>
              <a:buFont typeface="Helvetica"/>
              <a:defRPr sz="1600">
                <a:solidFill>
                  <a:srgbClr val="333333"/>
                </a:solidFill>
              </a:defRPr>
            </a:pPr>
            <a:r>
              <a:t>Aider financièrement dans une partie les surcoûts engendrés par la maladie.</a:t>
            </a:r>
          </a:p>
        </p:txBody>
      </p:sp>
      <p:sp>
        <p:nvSpPr>
          <p:cNvPr id="188"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89" name="Logo lbsp nouveau" descr="Logo lbsp nouveau"/>
          <p:cNvPicPr>
            <a:picLocks noChangeAspect="1"/>
          </p:cNvPicPr>
          <p:nvPr/>
        </p:nvPicPr>
        <p:blipFill>
          <a:blip r:embed="rId2">
            <a:extLst/>
          </a:blip>
          <a:stretch>
            <a:fillRect/>
          </a:stretch>
        </p:blipFill>
        <p:spPr>
          <a:xfrm>
            <a:off x="9944365" y="711597"/>
            <a:ext cx="2895601" cy="914401"/>
          </a:xfrm>
          <a:prstGeom prst="rect">
            <a:avLst/>
          </a:prstGeom>
          <a:ln w="12700">
            <a:miter lim="400000"/>
          </a:ln>
        </p:spPr>
      </p:pic>
      <p:pic>
        <p:nvPicPr>
          <p:cNvPr id="190" name="Unknown-1.jpeg" descr="Unknown-1.jpeg"/>
          <p:cNvPicPr>
            <a:picLocks noChangeAspect="1"/>
          </p:cNvPicPr>
          <p:nvPr/>
        </p:nvPicPr>
        <p:blipFill>
          <a:blip r:embed="rId3">
            <a:extLst/>
          </a:blip>
          <a:stretch>
            <a:fillRect/>
          </a:stretch>
        </p:blipFill>
        <p:spPr>
          <a:xfrm>
            <a:off x="128490" y="444500"/>
            <a:ext cx="2557263" cy="2159000"/>
          </a:xfrm>
          <a:prstGeom prst="rect">
            <a:avLst/>
          </a:prstGeom>
          <a:ln w="12700">
            <a:miter lim="400000"/>
          </a:ln>
        </p:spPr>
      </p:pic>
      <p:pic>
        <p:nvPicPr>
          <p:cNvPr id="191" name="aide-financiere-handicap-handicapé-service-domicile-aide.jpg" descr="aide-financiere-handicap-handicapé-service-domicile-aide.jpg"/>
          <p:cNvPicPr>
            <a:picLocks noChangeAspect="1"/>
          </p:cNvPicPr>
          <p:nvPr/>
        </p:nvPicPr>
        <p:blipFill>
          <a:blip r:embed="rId4">
            <a:extLst/>
          </a:blip>
          <a:stretch>
            <a:fillRect/>
          </a:stretch>
        </p:blipFill>
        <p:spPr>
          <a:xfrm>
            <a:off x="8563459" y="4924834"/>
            <a:ext cx="4298024" cy="4298024"/>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 pour couvrir les frais directement liés à la maladie…"/>
          <p:cNvSpPr txBox="1"/>
          <p:nvPr>
            <p:ph type="body" idx="1"/>
          </p:nvPr>
        </p:nvSpPr>
        <p:spPr>
          <a:prstGeom prst="rect">
            <a:avLst/>
          </a:prstGeom>
        </p:spPr>
        <p:txBody>
          <a:bodyPr/>
          <a:lstStyle/>
          <a:p>
            <a:pPr marL="0" indent="0" defTabSz="457200">
              <a:spcBef>
                <a:spcPts val="0"/>
              </a:spcBef>
              <a:buSzTx/>
              <a:buNone/>
              <a:defRPr sz="2000"/>
            </a:pPr>
            <a:r>
              <a:t>- pour couvrir les frais directement liés à la maladie</a:t>
            </a:r>
          </a:p>
          <a:p>
            <a:pPr marL="0" indent="0" defTabSz="457200">
              <a:spcBef>
                <a:spcPts val="0"/>
              </a:spcBef>
              <a:buSzTx/>
              <a:buNone/>
              <a:defRPr sz="2000"/>
            </a:pPr>
            <a:r>
              <a:t>-  selon les rentrées nettes du ménage</a:t>
            </a:r>
          </a:p>
          <a:p>
            <a:pPr marL="0" indent="0" defTabSz="457200">
              <a:spcBef>
                <a:spcPts val="0"/>
              </a:spcBef>
              <a:buSzTx/>
              <a:buNone/>
              <a:defRPr sz="2000"/>
            </a:pPr>
          </a:p>
          <a:p>
            <a:pPr marL="0" indent="0" defTabSz="457200">
              <a:spcBef>
                <a:spcPts val="0"/>
              </a:spcBef>
              <a:buSzTx/>
              <a:buNone/>
              <a:defRPr sz="2000"/>
            </a:pPr>
          </a:p>
          <a:p>
            <a:pPr marL="0" indent="0" defTabSz="457200">
              <a:spcBef>
                <a:spcPts val="0"/>
              </a:spcBef>
              <a:buSzTx/>
              <a:buNone/>
              <a:defRPr sz="2000"/>
            </a:pPr>
            <a:r>
              <a:t>Sous forme d’ aides financières directes (plafonnées à 500 €, 1000€) ou prêt sans intérêt</a:t>
            </a:r>
          </a:p>
          <a:p>
            <a:pPr marL="0" indent="0" defTabSz="457200">
              <a:spcBef>
                <a:spcPts val="0"/>
              </a:spcBef>
              <a:buSzTx/>
              <a:buNone/>
              <a:defRPr sz="2000"/>
            </a:pPr>
          </a:p>
          <a:p>
            <a:pPr marL="0" indent="0" defTabSz="457200">
              <a:spcBef>
                <a:spcPts val="0"/>
              </a:spcBef>
              <a:buSzTx/>
              <a:buNone/>
              <a:defRPr sz="2000"/>
            </a:pPr>
            <a:r>
              <a:t>	</a:t>
            </a:r>
          </a:p>
          <a:p>
            <a:pPr marL="0" indent="0" defTabSz="457200">
              <a:spcBef>
                <a:spcPts val="0"/>
              </a:spcBef>
              <a:buSzTx/>
              <a:buNone/>
              <a:defRPr sz="2000"/>
            </a:pPr>
          </a:p>
          <a:p>
            <a:pPr marL="0" indent="0" defTabSz="457200">
              <a:spcBef>
                <a:spcPts val="0"/>
              </a:spcBef>
              <a:buSzTx/>
              <a:buNone/>
              <a:defRPr sz="2000"/>
            </a:pPr>
            <a:r>
              <a:t> 	</a:t>
            </a:r>
          </a:p>
        </p:txBody>
      </p:sp>
      <p:sp>
        <p:nvSpPr>
          <p:cNvPr id="194"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5" name="Aides financières"/>
          <p:cNvSpPr txBox="1"/>
          <p:nvPr>
            <p:ph type="title"/>
          </p:nvPr>
        </p:nvSpPr>
        <p:spPr>
          <a:xfrm>
            <a:off x="825334" y="406350"/>
            <a:ext cx="11099801" cy="2159001"/>
          </a:xfrm>
          <a:prstGeom prst="rect">
            <a:avLst/>
          </a:prstGeom>
        </p:spPr>
        <p:txBody>
          <a:bodyPr/>
          <a:lstStyle>
            <a:lvl1pPr>
              <a:defRPr sz="7500">
                <a:solidFill>
                  <a:srgbClr val="0433FF"/>
                </a:solidFill>
                <a:latin typeface="Comic Sans MS"/>
                <a:ea typeface="Comic Sans MS"/>
                <a:cs typeface="Comic Sans MS"/>
                <a:sym typeface="Comic Sans MS"/>
              </a:defRPr>
            </a:lvl1pPr>
          </a:lstStyle>
          <a:p>
            <a:pPr/>
            <a:r>
              <a:t>Aides financières</a:t>
            </a:r>
          </a:p>
        </p:txBody>
      </p:sp>
      <p:pic>
        <p:nvPicPr>
          <p:cNvPr id="196" name="Logo lbsp nouveau" descr="Logo lbsp nouveau"/>
          <p:cNvPicPr>
            <a:picLocks noChangeAspect="1"/>
          </p:cNvPicPr>
          <p:nvPr/>
        </p:nvPicPr>
        <p:blipFill>
          <a:blip r:embed="rId2">
            <a:extLst/>
          </a:blip>
          <a:stretch>
            <a:fillRect/>
          </a:stretch>
        </p:blipFill>
        <p:spPr>
          <a:xfrm>
            <a:off x="10045700" y="482600"/>
            <a:ext cx="2895600" cy="914400"/>
          </a:xfrm>
          <a:prstGeom prst="rect">
            <a:avLst/>
          </a:prstGeom>
          <a:ln w="12700">
            <a:miter lim="400000"/>
          </a:ln>
        </p:spPr>
      </p:pic>
      <p:pic>
        <p:nvPicPr>
          <p:cNvPr id="197" name="images.jpeg" descr="images.jpeg"/>
          <p:cNvPicPr>
            <a:picLocks noChangeAspect="1"/>
          </p:cNvPicPr>
          <p:nvPr/>
        </p:nvPicPr>
        <p:blipFill>
          <a:blip r:embed="rId3">
            <a:extLst/>
          </a:blip>
          <a:stretch>
            <a:fillRect/>
          </a:stretch>
        </p:blipFill>
        <p:spPr>
          <a:xfrm>
            <a:off x="7724257" y="6731803"/>
            <a:ext cx="3492501" cy="2324101"/>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La vie dans l’ASBL"/>
          <p:cNvSpPr txBox="1"/>
          <p:nvPr>
            <p:ph type="title"/>
          </p:nvPr>
        </p:nvSpPr>
        <p:spPr>
          <a:xfrm>
            <a:off x="278522" y="406350"/>
            <a:ext cx="11099801" cy="2159001"/>
          </a:xfrm>
          <a:prstGeom prst="rect">
            <a:avLst/>
          </a:prstGeom>
        </p:spPr>
        <p:txBody>
          <a:bodyPr/>
          <a:lstStyle>
            <a:lvl1pPr>
              <a:defRPr sz="7500">
                <a:solidFill>
                  <a:srgbClr val="0433FF"/>
                </a:solidFill>
                <a:latin typeface="Comic Sans MS"/>
                <a:ea typeface="Comic Sans MS"/>
                <a:cs typeface="Comic Sans MS"/>
                <a:sym typeface="Comic Sans MS"/>
              </a:defRPr>
            </a:lvl1pPr>
          </a:lstStyle>
          <a:p>
            <a:pPr/>
            <a:r>
              <a:t>La vie dans l’ASBL</a:t>
            </a:r>
          </a:p>
        </p:txBody>
      </p:sp>
      <p:sp>
        <p:nvSpPr>
          <p:cNvPr id="200" name="Le siège social est situé à Naninne…"/>
          <p:cNvSpPr txBox="1"/>
          <p:nvPr>
            <p:ph type="body" idx="1"/>
          </p:nvPr>
        </p:nvSpPr>
        <p:spPr>
          <a:prstGeom prst="rect">
            <a:avLst/>
          </a:prstGeom>
        </p:spPr>
        <p:txBody>
          <a:bodyPr anchor="t"/>
          <a:lstStyle/>
          <a:p>
            <a:pPr/>
            <a:r>
              <a:t>Le</a:t>
            </a:r>
            <a:r>
              <a:rPr sz="4100"/>
              <a:t> siège social</a:t>
            </a:r>
            <a:r>
              <a:t> est situé à Naninne</a:t>
            </a:r>
          </a:p>
          <a:p>
            <a:pPr lvl="2" marL="0" indent="457200" defTabSz="457200">
              <a:spcBef>
                <a:spcPts val="0"/>
              </a:spcBef>
              <a:buSzTx/>
              <a:buNone/>
              <a:defRPr sz="1600"/>
            </a:pPr>
            <a:r>
              <a:t>services administratifs</a:t>
            </a:r>
          </a:p>
          <a:p>
            <a:pPr lvl="2" marL="0" indent="457200" defTabSz="457200">
              <a:spcBef>
                <a:spcPts val="0"/>
              </a:spcBef>
              <a:buSzTx/>
              <a:buNone/>
              <a:defRPr sz="1600"/>
            </a:pPr>
            <a:r>
              <a:t>gestion site internet, Facebook</a:t>
            </a:r>
          </a:p>
          <a:p>
            <a:pPr lvl="2" marL="0" indent="457200" defTabSz="457200">
              <a:spcBef>
                <a:spcPts val="0"/>
              </a:spcBef>
              <a:buSzTx/>
              <a:buNone/>
              <a:defRPr sz="1600"/>
            </a:pPr>
            <a:r>
              <a:t>centre de rencontre : journée médicale, soirée emploi, </a:t>
            </a:r>
          </a:p>
          <a:p>
            <a:pPr lvl="2" marL="0" indent="457200" defTabSz="457200">
              <a:spcBef>
                <a:spcPts val="0"/>
              </a:spcBef>
              <a:buSzTx/>
              <a:buNone/>
              <a:defRPr sz="1600"/>
            </a:pPr>
            <a:r>
              <a:t>groupe législation, documentation, …</a:t>
            </a:r>
          </a:p>
          <a:p>
            <a:pPr lvl="2" marL="0" indent="457200" defTabSz="457200">
              <a:spcBef>
                <a:spcPts val="0"/>
              </a:spcBef>
              <a:buSzTx/>
              <a:buNone/>
              <a:defRPr sz="1600"/>
            </a:pPr>
            <a:r>
              <a:t>Journal la clef</a:t>
            </a:r>
          </a:p>
          <a:p>
            <a:pPr lvl="2" marL="0" indent="457200" defTabSz="457200">
              <a:spcBef>
                <a:spcPts val="0"/>
              </a:spcBef>
              <a:buSzTx/>
              <a:buNone/>
              <a:defRPr sz="1600"/>
            </a:pPr>
            <a:r>
              <a:t>Vacances</a:t>
            </a:r>
          </a:p>
          <a:p>
            <a:pPr lvl="2" marL="0" indent="457200" defTabSz="457200">
              <a:spcBef>
                <a:spcPts val="0"/>
              </a:spcBef>
              <a:buSzTx/>
              <a:buNone/>
              <a:defRPr sz="1600"/>
            </a:pPr>
            <a:r>
              <a:t>Opération chococlef</a:t>
            </a:r>
          </a:p>
          <a:p>
            <a:pPr lvl="2" marL="0" indent="457200" defTabSz="457200">
              <a:spcBef>
                <a:spcPts val="0"/>
              </a:spcBef>
              <a:buSzTx/>
              <a:buNone/>
              <a:defRPr sz="1600"/>
            </a:pPr>
            <a:r>
              <a:t>sep pas sorcier</a:t>
            </a:r>
          </a:p>
          <a:p>
            <a:pPr lvl="2" marL="0" indent="457200" defTabSz="457200">
              <a:spcBef>
                <a:spcPts val="0"/>
              </a:spcBef>
              <a:buSzTx/>
              <a:buNone/>
              <a:defRPr sz="1600"/>
            </a:pPr>
            <a:r>
              <a:t>…..</a:t>
            </a:r>
          </a:p>
          <a:p>
            <a:pPr marL="185208" indent="-185208">
              <a:defRPr sz="4500"/>
            </a:pPr>
            <a:r>
              <a:t>Sapasep</a:t>
            </a:r>
          </a:p>
          <a:p>
            <a:pPr marL="0" indent="0" defTabSz="457200">
              <a:spcBef>
                <a:spcPts val="0"/>
              </a:spcBef>
              <a:buSzTx/>
              <a:buNone/>
              <a:defRPr sz="1600"/>
            </a:pPr>
            <a:r>
              <a:t>bancs d’essai mobilité, voiturette, aides techniques</a:t>
            </a:r>
          </a:p>
          <a:p>
            <a:pPr marL="0" indent="0" defTabSz="457200">
              <a:spcBef>
                <a:spcPts val="0"/>
              </a:spcBef>
              <a:buSzTx/>
              <a:buNone/>
              <a:defRPr sz="1600"/>
            </a:pPr>
            <a:r>
              <a:t>ergothérapeutes : aménagement maison, lieu de travail ….</a:t>
            </a:r>
          </a:p>
        </p:txBody>
      </p:sp>
      <p:pic>
        <p:nvPicPr>
          <p:cNvPr id="201" name="Logo lbsp nouveau" descr="Logo lbsp nouveau"/>
          <p:cNvPicPr>
            <a:picLocks noChangeAspect="1"/>
          </p:cNvPicPr>
          <p:nvPr/>
        </p:nvPicPr>
        <p:blipFill>
          <a:blip r:embed="rId2">
            <a:extLst/>
          </a:blip>
          <a:stretch>
            <a:fillRect/>
          </a:stretch>
        </p:blipFill>
        <p:spPr>
          <a:xfrm>
            <a:off x="10020266" y="393584"/>
            <a:ext cx="2895601" cy="914401"/>
          </a:xfrm>
          <a:prstGeom prst="rect">
            <a:avLst/>
          </a:prstGeom>
          <a:ln w="12700">
            <a:miter lim="400000"/>
          </a:ln>
        </p:spPr>
      </p:pic>
      <p:pic>
        <p:nvPicPr>
          <p:cNvPr id="202" name="flowpack.png" descr="flowpack.png"/>
          <p:cNvPicPr>
            <a:picLocks noChangeAspect="1"/>
          </p:cNvPicPr>
          <p:nvPr/>
        </p:nvPicPr>
        <p:blipFill>
          <a:blip r:embed="rId3">
            <a:extLst/>
          </a:blip>
          <a:stretch>
            <a:fillRect/>
          </a:stretch>
        </p:blipFill>
        <p:spPr>
          <a:xfrm>
            <a:off x="9808564" y="5224187"/>
            <a:ext cx="2400301" cy="1549401"/>
          </a:xfrm>
          <a:prstGeom prst="rect">
            <a:avLst/>
          </a:prstGeom>
          <a:ln w="12700">
            <a:miter lim="400000"/>
          </a:ln>
        </p:spPr>
      </p:pic>
      <p:pic>
        <p:nvPicPr>
          <p:cNvPr id="203" name="images-1.jpeg" descr="images-1.jpeg"/>
          <p:cNvPicPr>
            <a:picLocks noChangeAspect="1"/>
          </p:cNvPicPr>
          <p:nvPr/>
        </p:nvPicPr>
        <p:blipFill>
          <a:blip r:embed="rId4">
            <a:extLst/>
          </a:blip>
          <a:stretch>
            <a:fillRect/>
          </a:stretch>
        </p:blipFill>
        <p:spPr>
          <a:xfrm>
            <a:off x="7280055" y="2535305"/>
            <a:ext cx="3467101" cy="2349501"/>
          </a:xfrm>
          <a:prstGeom prst="rect">
            <a:avLst/>
          </a:prstGeom>
          <a:ln w="12700">
            <a:miter lim="400000"/>
          </a:ln>
        </p:spPr>
      </p:pic>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Travailleurs sociaux.…"/>
          <p:cNvSpPr txBox="1"/>
          <p:nvPr>
            <p:ph type="body" idx="1"/>
          </p:nvPr>
        </p:nvSpPr>
        <p:spPr>
          <a:prstGeom prst="rect">
            <a:avLst/>
          </a:prstGeom>
        </p:spPr>
        <p:txBody>
          <a:bodyPr anchor="t"/>
          <a:lstStyle/>
          <a:p>
            <a:pPr/>
          </a:p>
          <a:p>
            <a:pPr marL="46302" indent="-46302" defTabSz="457200">
              <a:spcBef>
                <a:spcPts val="0"/>
              </a:spcBef>
              <a:defRPr sz="1600"/>
            </a:pPr>
            <a:r>
              <a:t>Travailleurs sociaux.</a:t>
            </a:r>
          </a:p>
          <a:p>
            <a:pPr marL="46302" indent="-46302" defTabSz="457200">
              <a:spcBef>
                <a:spcPts val="0"/>
              </a:spcBef>
              <a:defRPr sz="1600"/>
            </a:pPr>
          </a:p>
          <a:p>
            <a:pPr marL="46302" indent="-46302" defTabSz="457200">
              <a:spcBef>
                <a:spcPts val="0"/>
              </a:spcBef>
              <a:defRPr sz="1600"/>
            </a:pPr>
          </a:p>
          <a:p>
            <a:pPr marL="46302" indent="-46302" defTabSz="457200">
              <a:spcBef>
                <a:spcPts val="0"/>
              </a:spcBef>
              <a:defRPr sz="1600"/>
            </a:pPr>
            <a:r>
              <a:t>Activités provinciales.  Sortir de l’isolement, favoriser la rencontre</a:t>
            </a:r>
          </a:p>
          <a:p>
            <a:pPr lvl="1" marL="490802" indent="-46302" defTabSz="457200">
              <a:spcBef>
                <a:spcPts val="0"/>
              </a:spcBef>
              <a:defRPr sz="1600"/>
            </a:pPr>
            <a:r>
              <a:t>  activités de loisirs et d’informations</a:t>
            </a:r>
          </a:p>
          <a:p>
            <a:pPr lvl="1" marL="0" indent="228600" defTabSz="457200">
              <a:spcBef>
                <a:spcPts val="0"/>
              </a:spcBef>
              <a:buSzTx/>
              <a:buNone/>
              <a:defRPr sz="1600"/>
            </a:pPr>
          </a:p>
          <a:p>
            <a:pPr lvl="1" marL="0" indent="228600" defTabSz="457200">
              <a:spcBef>
                <a:spcPts val="0"/>
              </a:spcBef>
              <a:buSzTx/>
              <a:buNone/>
              <a:defRPr sz="1600"/>
            </a:pPr>
            <a:r>
              <a:t>expositions, musée</a:t>
            </a:r>
          </a:p>
          <a:p>
            <a:pPr lvl="1" marL="0" indent="228600" defTabSz="457200">
              <a:spcBef>
                <a:spcPts val="0"/>
              </a:spcBef>
              <a:buSzTx/>
              <a:buNone/>
              <a:defRPr sz="1600"/>
            </a:pPr>
            <a:r>
              <a:t>excursion, repas</a:t>
            </a:r>
          </a:p>
          <a:p>
            <a:pPr lvl="1" marL="0" indent="228600" defTabSz="457200">
              <a:spcBef>
                <a:spcPts val="0"/>
              </a:spcBef>
              <a:buSzTx/>
              <a:buNone/>
              <a:defRPr sz="1600"/>
            </a:pPr>
            <a:r>
              <a:t>cinéma</a:t>
            </a:r>
          </a:p>
          <a:p>
            <a:pPr lvl="1" marL="0" indent="228600" defTabSz="457200">
              <a:spcBef>
                <a:spcPts val="0"/>
              </a:spcBef>
              <a:buSzTx/>
              <a:buNone/>
              <a:defRPr sz="1600"/>
            </a:pPr>
            <a:r>
              <a:t>bricolage, aquarelle, atelier cuisine, atelier floral</a:t>
            </a:r>
          </a:p>
          <a:p>
            <a:pPr lvl="1" marL="0" indent="228600" defTabSz="457200">
              <a:spcBef>
                <a:spcPts val="0"/>
              </a:spcBef>
              <a:buSzTx/>
              <a:buNone/>
              <a:defRPr sz="1600"/>
            </a:pPr>
            <a:r>
              <a:t>minibus</a:t>
            </a:r>
          </a:p>
          <a:p>
            <a:pPr lvl="1" marL="0" indent="228600" defTabSz="457200">
              <a:spcBef>
                <a:spcPts val="0"/>
              </a:spcBef>
              <a:buSzTx/>
              <a:buNone/>
              <a:defRPr sz="1600"/>
            </a:pPr>
          </a:p>
          <a:p>
            <a:pPr lvl="1" marL="0" indent="228600" defTabSz="457200">
              <a:spcBef>
                <a:spcPts val="0"/>
              </a:spcBef>
              <a:buSzTx/>
              <a:buNone/>
              <a:defRPr sz="1600"/>
            </a:pPr>
            <a:r>
              <a:t>café-rencontre, remue-méninges</a:t>
            </a:r>
          </a:p>
          <a:p>
            <a:pPr lvl="1" marL="0" indent="228600" defTabSz="457200">
              <a:spcBef>
                <a:spcPts val="0"/>
              </a:spcBef>
              <a:buSzTx/>
              <a:buNone/>
              <a:defRPr sz="1600"/>
            </a:pPr>
            <a:r>
              <a:t>atelier entraînement cérébral</a:t>
            </a:r>
          </a:p>
        </p:txBody>
      </p:sp>
      <p:sp>
        <p:nvSpPr>
          <p:cNvPr id="206" name="La vie dans les…"/>
          <p:cNvSpPr txBox="1"/>
          <p:nvPr>
            <p:ph type="title"/>
          </p:nvPr>
        </p:nvSpPr>
        <p:spPr>
          <a:prstGeom prst="rect">
            <a:avLst/>
          </a:prstGeom>
        </p:spPr>
        <p:txBody>
          <a:bodyPr/>
          <a:lstStyle/>
          <a:p>
            <a:pPr defTabSz="566673">
              <a:defRPr sz="5800">
                <a:solidFill>
                  <a:srgbClr val="0433FF"/>
                </a:solidFill>
                <a:latin typeface="Comic Sans MS"/>
                <a:ea typeface="Comic Sans MS"/>
                <a:cs typeface="Comic Sans MS"/>
                <a:sym typeface="Comic Sans MS"/>
              </a:defRPr>
            </a:pPr>
            <a:r>
              <a:t>La vie dans les </a:t>
            </a:r>
          </a:p>
          <a:p>
            <a:pPr defTabSz="566673">
              <a:defRPr sz="5800">
                <a:solidFill>
                  <a:srgbClr val="0433FF"/>
                </a:solidFill>
                <a:latin typeface="Comic Sans MS"/>
                <a:ea typeface="Comic Sans MS"/>
                <a:cs typeface="Comic Sans MS"/>
                <a:sym typeface="Comic Sans MS"/>
              </a:defRPr>
            </a:pPr>
            <a:r>
              <a:t>Comités provinciaux :</a:t>
            </a:r>
          </a:p>
        </p:txBody>
      </p:sp>
      <p:pic>
        <p:nvPicPr>
          <p:cNvPr id="207" name="image8.jpeg" descr="image8.jpeg"/>
          <p:cNvPicPr>
            <a:picLocks noChangeAspect="1"/>
          </p:cNvPicPr>
          <p:nvPr/>
        </p:nvPicPr>
        <p:blipFill>
          <a:blip r:embed="rId2">
            <a:extLst/>
          </a:blip>
          <a:stretch>
            <a:fillRect/>
          </a:stretch>
        </p:blipFill>
        <p:spPr>
          <a:xfrm>
            <a:off x="9389041" y="2762262"/>
            <a:ext cx="2263793" cy="1591123"/>
          </a:xfrm>
          <a:prstGeom prst="rect">
            <a:avLst/>
          </a:prstGeom>
          <a:ln w="12700">
            <a:miter lim="400000"/>
          </a:ln>
        </p:spPr>
      </p:pic>
      <p:sp>
        <p:nvSpPr>
          <p:cNvPr id="208"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09" name="image1.jpeg" descr="image1.jpeg"/>
          <p:cNvPicPr>
            <a:picLocks noChangeAspect="1"/>
          </p:cNvPicPr>
          <p:nvPr/>
        </p:nvPicPr>
        <p:blipFill>
          <a:blip r:embed="rId3">
            <a:extLst/>
          </a:blip>
          <a:stretch>
            <a:fillRect/>
          </a:stretch>
        </p:blipFill>
        <p:spPr>
          <a:xfrm>
            <a:off x="9974729" y="424362"/>
            <a:ext cx="2631442" cy="824232"/>
          </a:xfrm>
          <a:prstGeom prst="rect">
            <a:avLst/>
          </a:prstGeom>
          <a:ln w="12700">
            <a:miter lim="400000"/>
          </a:ln>
        </p:spPr>
      </p:pic>
      <p:pic>
        <p:nvPicPr>
          <p:cNvPr id="210" name="Unknown.jpeg" descr="Unknown.jpeg"/>
          <p:cNvPicPr>
            <a:picLocks noChangeAspect="1"/>
          </p:cNvPicPr>
          <p:nvPr/>
        </p:nvPicPr>
        <p:blipFill>
          <a:blip r:embed="rId4">
            <a:extLst/>
          </a:blip>
          <a:stretch>
            <a:fillRect/>
          </a:stretch>
        </p:blipFill>
        <p:spPr>
          <a:xfrm>
            <a:off x="8069185" y="6244144"/>
            <a:ext cx="3403601" cy="2387601"/>
          </a:xfrm>
          <a:prstGeom prst="rect">
            <a:avLst/>
          </a:prstGeom>
          <a:ln w="12700">
            <a:miter lim="400000"/>
          </a:ln>
        </p:spPr>
      </p:pic>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Projets 2019…"/>
          <p:cNvSpPr txBox="1"/>
          <p:nvPr>
            <p:ph type="title"/>
          </p:nvPr>
        </p:nvSpPr>
        <p:spPr>
          <a:prstGeom prst="rect">
            <a:avLst/>
          </a:prstGeom>
        </p:spPr>
        <p:txBody>
          <a:bodyPr/>
          <a:lstStyle/>
          <a:p>
            <a:pPr>
              <a:defRPr sz="6700">
                <a:solidFill>
                  <a:srgbClr val="0433FF"/>
                </a:solidFill>
                <a:latin typeface="Comic Sans MS"/>
                <a:ea typeface="Comic Sans MS"/>
                <a:cs typeface="Comic Sans MS"/>
                <a:sym typeface="Comic Sans MS"/>
              </a:defRPr>
            </a:pPr>
            <a:r>
              <a:t>Projets 2019</a:t>
            </a:r>
          </a:p>
          <a:p>
            <a:pPr>
              <a:defRPr sz="3500">
                <a:solidFill>
                  <a:srgbClr val="0433FF"/>
                </a:solidFill>
                <a:latin typeface="Comic Sans MS"/>
                <a:ea typeface="Comic Sans MS"/>
                <a:cs typeface="Comic Sans MS"/>
                <a:sym typeface="Comic Sans MS"/>
              </a:defRPr>
            </a:pPr>
            <a:r>
              <a:t>(nouveautés :))</a:t>
            </a:r>
          </a:p>
        </p:txBody>
      </p:sp>
      <p:sp>
        <p:nvSpPr>
          <p:cNvPr id="213" name="Café sep…"/>
          <p:cNvSpPr txBox="1"/>
          <p:nvPr>
            <p:ph type="body" idx="1"/>
          </p:nvPr>
        </p:nvSpPr>
        <p:spPr>
          <a:prstGeom prst="rect">
            <a:avLst/>
          </a:prstGeom>
        </p:spPr>
        <p:txBody>
          <a:bodyPr/>
          <a:lstStyle/>
          <a:p>
            <a:pPr/>
            <a:r>
              <a:t>Café sep</a:t>
            </a:r>
          </a:p>
          <a:p>
            <a:pPr/>
            <a:r>
              <a:t>Groupe jeunes - journée VIP jeunes</a:t>
            </a:r>
          </a:p>
          <a:p>
            <a:pPr/>
            <a:r>
              <a:t>Bien-être en partenariat avec les hôpitaux</a:t>
            </a:r>
          </a:p>
          <a:p>
            <a:pPr/>
            <a:r>
              <a:t>Ascension du Mont Ventoux</a:t>
            </a:r>
          </a:p>
          <a:p>
            <a:pPr/>
            <a:r>
              <a:t>…..</a:t>
            </a:r>
          </a:p>
        </p:txBody>
      </p:sp>
      <p:sp>
        <p:nvSpPr>
          <p:cNvPr id="214"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15" name="image1.jpeg" descr="image1.jpeg"/>
          <p:cNvPicPr>
            <a:picLocks noChangeAspect="1"/>
          </p:cNvPicPr>
          <p:nvPr/>
        </p:nvPicPr>
        <p:blipFill>
          <a:blip r:embed="rId2">
            <a:extLst/>
          </a:blip>
          <a:srcRect l="0" t="0" r="0" b="15428"/>
          <a:stretch>
            <a:fillRect/>
          </a:stretch>
        </p:blipFill>
        <p:spPr>
          <a:xfrm>
            <a:off x="9517380" y="515149"/>
            <a:ext cx="2631442" cy="697067"/>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Sources de financement"/>
          <p:cNvSpPr txBox="1"/>
          <p:nvPr>
            <p:ph type="title"/>
          </p:nvPr>
        </p:nvSpPr>
        <p:spPr>
          <a:prstGeom prst="rect">
            <a:avLst/>
          </a:prstGeom>
        </p:spPr>
        <p:txBody>
          <a:bodyPr/>
          <a:lstStyle>
            <a:lvl1pPr>
              <a:defRPr sz="6800">
                <a:solidFill>
                  <a:srgbClr val="0433FF"/>
                </a:solidFill>
                <a:latin typeface="Comic Sans MS"/>
                <a:ea typeface="Comic Sans MS"/>
                <a:cs typeface="Comic Sans MS"/>
                <a:sym typeface="Comic Sans MS"/>
              </a:defRPr>
            </a:lvl1pPr>
          </a:lstStyle>
          <a:p>
            <a:pPr/>
            <a:r>
              <a:t>Sources de financement</a:t>
            </a:r>
          </a:p>
        </p:txBody>
      </p:sp>
      <p:sp>
        <p:nvSpPr>
          <p:cNvPr id="218" name="opération chococlef…"/>
          <p:cNvSpPr txBox="1"/>
          <p:nvPr>
            <p:ph type="body" idx="1"/>
          </p:nvPr>
        </p:nvSpPr>
        <p:spPr>
          <a:prstGeom prst="rect">
            <a:avLst/>
          </a:prstGeom>
        </p:spPr>
        <p:txBody>
          <a:bodyPr/>
          <a:lstStyle/>
          <a:p>
            <a:pPr marL="180473" indent="-180473" defTabSz="457200">
              <a:lnSpc>
                <a:spcPts val="3500"/>
              </a:lnSpc>
              <a:spcBef>
                <a:spcPts val="0"/>
              </a:spcBef>
              <a:buSzPct val="60000"/>
              <a:buBlip>
                <a:blip r:embed="rId2"/>
              </a:buBlip>
              <a:defRPr sz="1800"/>
            </a:pPr>
            <a:r>
              <a:t>opération chococlef</a:t>
            </a:r>
          </a:p>
          <a:p>
            <a:pPr marL="180473" indent="-180473" defTabSz="457200">
              <a:lnSpc>
                <a:spcPts val="3500"/>
              </a:lnSpc>
              <a:spcBef>
                <a:spcPts val="0"/>
              </a:spcBef>
              <a:buSzPct val="60000"/>
              <a:buBlip>
                <a:blip r:embed="rId2"/>
              </a:buBlip>
              <a:defRPr sz="1800"/>
            </a:pPr>
            <a:r>
              <a:t>legs</a:t>
            </a:r>
          </a:p>
          <a:p>
            <a:pPr marL="180473" indent="-180473" defTabSz="457200">
              <a:lnSpc>
                <a:spcPts val="3500"/>
              </a:lnSpc>
              <a:spcBef>
                <a:spcPts val="0"/>
              </a:spcBef>
              <a:buSzPct val="60000"/>
              <a:buBlip>
                <a:blip r:embed="rId2"/>
              </a:buBlip>
              <a:defRPr sz="1800"/>
            </a:pPr>
            <a:r>
              <a:t>dons </a:t>
            </a:r>
          </a:p>
          <a:p>
            <a:pPr marL="180473" indent="-180473" defTabSz="457200">
              <a:lnSpc>
                <a:spcPts val="3500"/>
              </a:lnSpc>
              <a:spcBef>
                <a:spcPts val="0"/>
              </a:spcBef>
              <a:buSzPct val="60000"/>
              <a:buBlip>
                <a:blip r:embed="rId2"/>
              </a:buBlip>
              <a:defRPr sz="1800"/>
            </a:pPr>
            <a:r>
              <a:t>subsides essentiellement liés à l’emploi</a:t>
            </a:r>
          </a:p>
          <a:p>
            <a:pPr marL="180473" indent="-180473" defTabSz="457200">
              <a:lnSpc>
                <a:spcPts val="3500"/>
              </a:lnSpc>
              <a:spcBef>
                <a:spcPts val="0"/>
              </a:spcBef>
              <a:buSzPct val="60000"/>
              <a:buBlip>
                <a:blip r:embed="rId2"/>
              </a:buBlip>
              <a:defRPr sz="1800"/>
            </a:pPr>
            <a:r>
              <a:t>sponsoring et mécénat</a:t>
            </a:r>
          </a:p>
          <a:p>
            <a:pPr marL="180473" indent="-180473" defTabSz="457200">
              <a:lnSpc>
                <a:spcPts val="3500"/>
              </a:lnSpc>
              <a:spcBef>
                <a:spcPts val="0"/>
              </a:spcBef>
              <a:buSzPct val="60000"/>
              <a:buBlip>
                <a:blip r:embed="rId2"/>
              </a:buBlip>
              <a:defRPr sz="1800"/>
            </a:pPr>
            <a:r>
              <a:t>affiliation</a:t>
            </a:r>
          </a:p>
          <a:p>
            <a:pPr marL="180473" indent="-180473" defTabSz="457200">
              <a:lnSpc>
                <a:spcPts val="3500"/>
              </a:lnSpc>
              <a:spcBef>
                <a:spcPts val="0"/>
              </a:spcBef>
              <a:buSzPct val="60000"/>
              <a:buBlip>
                <a:blip r:embed="rId2"/>
              </a:buBlip>
              <a:defRPr sz="1800"/>
            </a:pPr>
            <a:r>
              <a:t>gala de la Ligue nationale</a:t>
            </a:r>
          </a:p>
          <a:p>
            <a:pPr marL="180473" indent="-180473" defTabSz="457200">
              <a:lnSpc>
                <a:spcPts val="3500"/>
              </a:lnSpc>
              <a:spcBef>
                <a:spcPts val="0"/>
              </a:spcBef>
              <a:buSzPct val="60000"/>
              <a:buBlip>
                <a:blip r:embed="rId2"/>
              </a:buBlip>
              <a:defRPr sz="1800"/>
            </a:pPr>
            <a:r>
              <a:t>activités locales</a:t>
            </a:r>
          </a:p>
        </p:txBody>
      </p:sp>
      <p:sp>
        <p:nvSpPr>
          <p:cNvPr id="219"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20" name="image1.jpeg" descr="image1.jpeg"/>
          <p:cNvPicPr>
            <a:picLocks noChangeAspect="1"/>
          </p:cNvPicPr>
          <p:nvPr/>
        </p:nvPicPr>
        <p:blipFill>
          <a:blip r:embed="rId3">
            <a:extLst/>
          </a:blip>
          <a:srcRect l="0" t="0" r="0" b="15428"/>
          <a:stretch>
            <a:fillRect/>
          </a:stretch>
        </p:blipFill>
        <p:spPr>
          <a:xfrm>
            <a:off x="9517380" y="515149"/>
            <a:ext cx="2631442" cy="697067"/>
          </a:xfrm>
          <a:prstGeom prst="rect">
            <a:avLst/>
          </a:prstGeom>
          <a:ln w="12700">
            <a:miter lim="400000"/>
          </a:ln>
        </p:spPr>
      </p:pic>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2" name="Comment nous aider ?"/>
          <p:cNvSpPr txBox="1"/>
          <p:nvPr>
            <p:ph type="title"/>
          </p:nvPr>
        </p:nvSpPr>
        <p:spPr>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Comment nous aider ?</a:t>
            </a:r>
          </a:p>
        </p:txBody>
      </p:sp>
      <p:sp>
        <p:nvSpPr>
          <p:cNvPr id="223" name="En nous faisant connaître, en parlant de notre association…"/>
          <p:cNvSpPr txBox="1"/>
          <p:nvPr>
            <p:ph type="body" idx="1"/>
          </p:nvPr>
        </p:nvSpPr>
        <p:spPr>
          <a:prstGeom prst="rect">
            <a:avLst/>
          </a:prstGeom>
        </p:spPr>
        <p:txBody>
          <a:bodyPr anchor="t"/>
          <a:lstStyle/>
          <a:p>
            <a:pPr/>
          </a:p>
          <a:p>
            <a:pPr/>
          </a:p>
          <a:p>
            <a:pPr marL="185208" indent="-185208">
              <a:defRPr sz="2600"/>
            </a:pPr>
            <a:r>
              <a:t>En nous faisant connaître, en parlant de notre association</a:t>
            </a:r>
          </a:p>
          <a:p>
            <a:pPr marL="185208" indent="-185208">
              <a:defRPr sz="2600"/>
            </a:pPr>
            <a:r>
              <a:t>En devenant bénévole (opération chococlef, accompagnement, …)</a:t>
            </a:r>
          </a:p>
          <a:p>
            <a:pPr marL="185208" indent="-185208">
              <a:defRPr sz="2600"/>
            </a:pPr>
            <a:r>
              <a:t>En nous aidant financièrement (IBAN: BE71 2500 1385 0069 / BIC: GEBABEBB) </a:t>
            </a:r>
          </a:p>
        </p:txBody>
      </p:sp>
      <p:pic>
        <p:nvPicPr>
          <p:cNvPr id="224" name="image1.jpeg" descr="image1.jpeg"/>
          <p:cNvPicPr>
            <a:picLocks noChangeAspect="1"/>
          </p:cNvPicPr>
          <p:nvPr/>
        </p:nvPicPr>
        <p:blipFill>
          <a:blip r:embed="rId2">
            <a:extLst/>
          </a:blip>
          <a:srcRect l="0" t="0" r="0" b="15428"/>
          <a:stretch>
            <a:fillRect/>
          </a:stretch>
        </p:blipFill>
        <p:spPr>
          <a:xfrm>
            <a:off x="9517380" y="515149"/>
            <a:ext cx="2631442" cy="697067"/>
          </a:xfrm>
          <a:prstGeom prst="rect">
            <a:avLst/>
          </a:prstGeom>
          <a:ln w="12700">
            <a:miter lim="400000"/>
          </a:ln>
        </p:spPr>
      </p:pic>
      <p:sp>
        <p:nvSpPr>
          <p:cNvPr id="225"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Plan de l’exposé"/>
          <p:cNvSpPr txBox="1"/>
          <p:nvPr>
            <p:ph type="title"/>
          </p:nvPr>
        </p:nvSpPr>
        <p:spPr>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Plan de l’exposé</a:t>
            </a:r>
          </a:p>
        </p:txBody>
      </p:sp>
      <p:sp>
        <p:nvSpPr>
          <p:cNvPr id="127" name="La maladie : types, causes, manifestations, traitements…"/>
          <p:cNvSpPr txBox="1"/>
          <p:nvPr>
            <p:ph type="body" idx="1"/>
          </p:nvPr>
        </p:nvSpPr>
        <p:spPr>
          <a:xfrm>
            <a:off x="1359430" y="2987939"/>
            <a:ext cx="11099801" cy="6286501"/>
          </a:xfrm>
          <a:prstGeom prst="rect">
            <a:avLst/>
          </a:prstGeom>
        </p:spPr>
        <p:txBody>
          <a:bodyPr anchor="t"/>
          <a:lstStyle/>
          <a:p>
            <a:pPr marL="185208" indent="-185208">
              <a:defRPr sz="2300"/>
            </a:pPr>
          </a:p>
          <a:p>
            <a:pPr marL="185208" indent="-185208">
              <a:defRPr sz="2300"/>
            </a:pPr>
            <a:r>
              <a:t>La maladie : types, causes, manifestations, traitements</a:t>
            </a:r>
          </a:p>
          <a:p>
            <a:pPr marL="185208" indent="-185208">
              <a:defRPr sz="2300"/>
            </a:pPr>
            <a:r>
              <a:t>Organigramme, objectifs et missions de l'ASBL</a:t>
            </a:r>
          </a:p>
          <a:p>
            <a:pPr marL="185208" indent="-185208">
              <a:defRPr sz="2300"/>
            </a:pPr>
            <a:r>
              <a:t>La vie dans l’ASBL</a:t>
            </a:r>
          </a:p>
          <a:p>
            <a:pPr marL="185208" indent="-185208">
              <a:defRPr sz="2300"/>
            </a:pPr>
            <a:r>
              <a:t>La vie dans l</a:t>
            </a:r>
            <a:r>
              <a:t>es comités provinciaux</a:t>
            </a:r>
          </a:p>
          <a:p>
            <a:pPr marL="185208" indent="-185208">
              <a:defRPr sz="2300"/>
            </a:pPr>
            <a:r>
              <a:t>Comment nous aider ?</a:t>
            </a:r>
          </a:p>
        </p:txBody>
      </p:sp>
      <p:sp>
        <p:nvSpPr>
          <p:cNvPr id="128"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29" name="Logo lbsp nouveau" descr="Logo lbsp nouveau"/>
          <p:cNvPicPr>
            <a:picLocks noChangeAspect="1"/>
          </p:cNvPicPr>
          <p:nvPr/>
        </p:nvPicPr>
        <p:blipFill>
          <a:blip r:embed="rId2">
            <a:extLst/>
          </a:blip>
          <a:stretch>
            <a:fillRect/>
          </a:stretch>
        </p:blipFill>
        <p:spPr>
          <a:xfrm>
            <a:off x="9740900" y="406400"/>
            <a:ext cx="2895600" cy="914400"/>
          </a:xfrm>
          <a:prstGeom prst="rect">
            <a:avLst/>
          </a:prstGeom>
          <a:ln w="12700">
            <a:miter lim="400000"/>
          </a:ln>
        </p:spPr>
      </p:pic>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7" name="image16.jpeg" descr="image16.jpeg"/>
          <p:cNvPicPr>
            <a:picLocks noChangeAspect="1"/>
          </p:cNvPicPr>
          <p:nvPr/>
        </p:nvPicPr>
        <p:blipFill>
          <a:blip r:embed="rId2">
            <a:extLst/>
          </a:blip>
          <a:stretch>
            <a:fillRect/>
          </a:stretch>
        </p:blipFill>
        <p:spPr>
          <a:xfrm>
            <a:off x="1004659" y="2950664"/>
            <a:ext cx="5810779" cy="3852272"/>
          </a:xfrm>
          <a:prstGeom prst="rect">
            <a:avLst/>
          </a:prstGeom>
          <a:ln w="12700">
            <a:miter lim="400000"/>
          </a:ln>
        </p:spPr>
      </p:pic>
      <p:sp>
        <p:nvSpPr>
          <p:cNvPr id="228" name="Et …… Grâce à vous SEP'ossible !"/>
          <p:cNvSpPr txBox="1"/>
          <p:nvPr>
            <p:ph type="body" idx="1"/>
          </p:nvPr>
        </p:nvSpPr>
        <p:spPr>
          <a:xfrm>
            <a:off x="952500" y="2546071"/>
            <a:ext cx="11099800" cy="6286501"/>
          </a:xfrm>
          <a:prstGeom prst="rect">
            <a:avLst/>
          </a:prstGeom>
        </p:spPr>
        <p:txBody>
          <a:bodyPr/>
          <a:lstStyle/>
          <a:p>
            <a:pPr lvl="8" marL="0" indent="3741208">
              <a:buSzTx/>
              <a:buNone/>
            </a:pPr>
            <a:r>
              <a:t>                                            </a:t>
            </a:r>
          </a:p>
          <a:p>
            <a:pPr lvl="8" marL="0" indent="3741208">
              <a:buSzTx/>
              <a:buNone/>
            </a:pPr>
          </a:p>
          <a:p>
            <a:pPr lvl="8" marL="0" indent="3741208">
              <a:buSzTx/>
              <a:buNone/>
            </a:pPr>
          </a:p>
          <a:p>
            <a:pPr lvl="8" marL="0" indent="3741208">
              <a:buSzTx/>
              <a:buNone/>
            </a:pPr>
          </a:p>
          <a:p>
            <a:pPr lvl="8" marL="0" indent="1828800" defTabSz="457200">
              <a:spcBef>
                <a:spcPts val="0"/>
              </a:spcBef>
              <a:buSzTx/>
              <a:buNone/>
              <a:defRPr i="1" sz="4100">
                <a:solidFill>
                  <a:srgbClr val="0433FF"/>
                </a:solidFill>
                <a:latin typeface="Times"/>
                <a:ea typeface="Times"/>
                <a:cs typeface="Times"/>
                <a:sym typeface="Times"/>
              </a:defRPr>
            </a:pPr>
            <a:r>
              <a:t>Et …… Grâce à vous SEP'ossible</a:t>
            </a:r>
            <a:r>
              <a:rPr b="1" i="0"/>
              <a:t> !</a:t>
            </a:r>
          </a:p>
        </p:txBody>
      </p:sp>
      <p:pic>
        <p:nvPicPr>
          <p:cNvPr id="229" name="image1.jpeg" descr="image1.jpeg"/>
          <p:cNvPicPr>
            <a:picLocks noChangeAspect="1"/>
          </p:cNvPicPr>
          <p:nvPr/>
        </p:nvPicPr>
        <p:blipFill>
          <a:blip r:embed="rId3">
            <a:extLst/>
          </a:blip>
          <a:stretch>
            <a:fillRect/>
          </a:stretch>
        </p:blipFill>
        <p:spPr>
          <a:xfrm>
            <a:off x="4869179" y="1302383"/>
            <a:ext cx="2631442" cy="824233"/>
          </a:xfrm>
          <a:prstGeom prst="rect">
            <a:avLst/>
          </a:prstGeom>
          <a:ln w="12700">
            <a:miter lim="400000"/>
          </a:ln>
        </p:spPr>
      </p:pic>
      <p:sp>
        <p:nvSpPr>
          <p:cNvPr id="230"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Titre"/>
          <p:cNvSpPr txBox="1"/>
          <p:nvPr>
            <p:ph type="title"/>
          </p:nvPr>
        </p:nvSpPr>
        <p:spPr>
          <a:prstGeom prst="rect">
            <a:avLst/>
          </a:prstGeom>
        </p:spPr>
        <p:txBody>
          <a:bodyPr/>
          <a:lstStyle/>
          <a:p>
            <a:pPr/>
          </a:p>
        </p:txBody>
      </p:sp>
      <p:sp>
        <p:nvSpPr>
          <p:cNvPr id="233" name="Corps"/>
          <p:cNvSpPr txBox="1"/>
          <p:nvPr>
            <p:ph type="body" idx="1"/>
          </p:nvPr>
        </p:nvSpPr>
        <p:spPr>
          <a:prstGeom prst="rect">
            <a:avLst/>
          </a:prstGeom>
        </p:spPr>
        <p:txBody>
          <a:bodyPr/>
          <a:lstStyle/>
          <a:p>
            <a:pPr/>
          </a:p>
        </p:txBody>
      </p:sp>
      <p:sp>
        <p:nvSpPr>
          <p:cNvPr id="234" name="Numéro de diapositive"/>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Qu’est-ce que la SEP ?"/>
          <p:cNvSpPr txBox="1"/>
          <p:nvPr>
            <p:ph type="title"/>
          </p:nvPr>
        </p:nvSpPr>
        <p:spPr>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Qu’est-ce que la SEP ?</a:t>
            </a:r>
          </a:p>
        </p:txBody>
      </p:sp>
      <p:sp>
        <p:nvSpPr>
          <p:cNvPr id="132" name="La sclérose en plaques est la maladie la plus courante du système nerveux central (cerveau et moelle épinière). La sclérose en plaques est une affection inflammatoire provoquant une perte de myéline dans le système nerveux central (démyélinisation des nerfs).…"/>
          <p:cNvSpPr txBox="1"/>
          <p:nvPr>
            <p:ph type="body" idx="1"/>
          </p:nvPr>
        </p:nvSpPr>
        <p:spPr>
          <a:xfrm>
            <a:off x="1155700" y="1968500"/>
            <a:ext cx="11099800" cy="6286500"/>
          </a:xfrm>
          <a:prstGeom prst="rect">
            <a:avLst/>
          </a:prstGeom>
        </p:spPr>
        <p:txBody>
          <a:bodyPr anchor="t"/>
          <a:lstStyle/>
          <a:p>
            <a:pPr marL="0" indent="0" defTabSz="914400">
              <a:spcBef>
                <a:spcPts val="500"/>
              </a:spcBef>
              <a:buSzTx/>
              <a:buNone/>
              <a:defRPr sz="2400">
                <a:solidFill>
                  <a:srgbClr val="003366"/>
                </a:solidFill>
                <a:latin typeface="Arial"/>
                <a:ea typeface="Arial"/>
                <a:cs typeface="Arial"/>
                <a:sym typeface="Arial"/>
              </a:defRPr>
            </a:pPr>
          </a:p>
          <a:p>
            <a:pPr marL="342900" indent="-342900" defTabSz="914400">
              <a:spcBef>
                <a:spcPts val="500"/>
              </a:spcBef>
              <a:buClr>
                <a:srgbClr val="003366"/>
              </a:buClr>
              <a:buChar char="●"/>
              <a:defRPr sz="2400">
                <a:solidFill>
                  <a:srgbClr val="003366"/>
                </a:solidFill>
                <a:latin typeface="Arial"/>
                <a:ea typeface="Arial"/>
                <a:cs typeface="Arial"/>
                <a:sym typeface="Arial"/>
              </a:defRPr>
            </a:pPr>
            <a:r>
              <a:t>La sclérose en plaques est la maladie la plus courante du système nerveux central (cerveau et moelle épinière). La sclérose en plaques est une </a:t>
            </a:r>
            <a:r>
              <a:rPr b="1"/>
              <a:t>affection inflammatoire</a:t>
            </a:r>
            <a:r>
              <a:t> provoquant une perte de myéline dans le système nerveux central (démyélinisation des nerfs). </a:t>
            </a:r>
          </a:p>
          <a:p>
            <a:pPr marL="342900" indent="-342900" defTabSz="914400">
              <a:spcBef>
                <a:spcPts val="500"/>
              </a:spcBef>
              <a:buClr>
                <a:srgbClr val="003366"/>
              </a:buClr>
              <a:buChar char="●"/>
              <a:defRPr sz="2400">
                <a:solidFill>
                  <a:srgbClr val="003366"/>
                </a:solidFill>
                <a:latin typeface="Arial"/>
                <a:ea typeface="Arial"/>
                <a:cs typeface="Arial"/>
                <a:sym typeface="Arial"/>
              </a:defRPr>
            </a:pPr>
            <a:r>
              <a:t>On estime qu'en Belgique environ 13.500 personnes sont atteintes de SEP. </a:t>
            </a:r>
          </a:p>
        </p:txBody>
      </p:sp>
      <p:sp>
        <p:nvSpPr>
          <p:cNvPr id="133"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34" name="Logo lbsp nouveau" descr="Logo lbsp nouveau"/>
          <p:cNvPicPr>
            <a:picLocks noChangeAspect="1"/>
          </p:cNvPicPr>
          <p:nvPr/>
        </p:nvPicPr>
        <p:blipFill>
          <a:blip r:embed="rId2">
            <a:extLst/>
          </a:blip>
          <a:stretch>
            <a:fillRect/>
          </a:stretch>
        </p:blipFill>
        <p:spPr>
          <a:xfrm>
            <a:off x="9729144" y="279068"/>
            <a:ext cx="2895601" cy="914401"/>
          </a:xfrm>
          <a:prstGeom prst="rect">
            <a:avLst/>
          </a:prstGeom>
          <a:ln w="12700">
            <a:miter lim="400000"/>
          </a:ln>
        </p:spPr>
      </p:pic>
      <p:pic>
        <p:nvPicPr>
          <p:cNvPr id="135" name="UNADJUSTEDNONRAW_thumb_2e52.jpg" descr="UNADJUSTEDNONRAW_thumb_2e52.jpg"/>
          <p:cNvPicPr>
            <a:picLocks noChangeAspect="1"/>
          </p:cNvPicPr>
          <p:nvPr/>
        </p:nvPicPr>
        <p:blipFill>
          <a:blip r:embed="rId3">
            <a:extLst/>
          </a:blip>
          <a:srcRect l="0" t="0" r="1721" b="4150"/>
          <a:stretch>
            <a:fillRect/>
          </a:stretch>
        </p:blipFill>
        <p:spPr>
          <a:xfrm>
            <a:off x="2141369" y="4521427"/>
            <a:ext cx="7562521" cy="4597791"/>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7" name="image1.jpeg" descr="image1.jpeg"/>
          <p:cNvPicPr>
            <a:picLocks noChangeAspect="1"/>
          </p:cNvPicPr>
          <p:nvPr/>
        </p:nvPicPr>
        <p:blipFill>
          <a:blip r:embed="rId2">
            <a:extLst/>
          </a:blip>
          <a:stretch>
            <a:fillRect/>
          </a:stretch>
        </p:blipFill>
        <p:spPr>
          <a:xfrm>
            <a:off x="9403080" y="591184"/>
            <a:ext cx="2631442" cy="824232"/>
          </a:xfrm>
          <a:prstGeom prst="rect">
            <a:avLst/>
          </a:prstGeom>
          <a:ln w="12700">
            <a:miter lim="400000"/>
          </a:ln>
        </p:spPr>
      </p:pic>
      <p:sp>
        <p:nvSpPr>
          <p:cNvPr id="138" name="Types de sclérose en plaques"/>
          <p:cNvSpPr txBox="1"/>
          <p:nvPr>
            <p:ph type="title"/>
          </p:nvPr>
        </p:nvSpPr>
        <p:spPr>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Types de sclérose en plaques</a:t>
            </a:r>
          </a:p>
        </p:txBody>
      </p:sp>
      <p:pic>
        <p:nvPicPr>
          <p:cNvPr id="139" name="image5.jpeg" descr="image5.jpeg"/>
          <p:cNvPicPr>
            <a:picLocks noChangeAspect="1"/>
          </p:cNvPicPr>
          <p:nvPr/>
        </p:nvPicPr>
        <p:blipFill>
          <a:blip r:embed="rId3">
            <a:extLst/>
          </a:blip>
          <a:stretch>
            <a:fillRect/>
          </a:stretch>
        </p:blipFill>
        <p:spPr>
          <a:xfrm>
            <a:off x="1280771" y="3268860"/>
            <a:ext cx="8937390" cy="5317749"/>
          </a:xfrm>
          <a:prstGeom prst="rect">
            <a:avLst/>
          </a:prstGeom>
          <a:ln w="12700">
            <a:miter lim="400000"/>
          </a:ln>
        </p:spPr>
      </p:pic>
      <p:sp>
        <p:nvSpPr>
          <p:cNvPr id="140" name="Il n’y a pas une sclérose en plaques mais celle-ci peut prendre différentes formes…"/>
          <p:cNvSpPr txBox="1"/>
          <p:nvPr/>
        </p:nvSpPr>
        <p:spPr>
          <a:xfrm>
            <a:off x="1280690" y="2298700"/>
            <a:ext cx="8937390" cy="736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defTabSz="914400">
              <a:buSzPct val="100000"/>
              <a:buChar char="•"/>
              <a:defRPr sz="1800">
                <a:latin typeface="Comic Sans MS"/>
                <a:ea typeface="Comic Sans MS"/>
                <a:cs typeface="Comic Sans MS"/>
                <a:sym typeface="Comic Sans MS"/>
              </a:defRPr>
            </a:pPr>
            <a:r>
              <a:t>Il n’y a pas une sclérose en plaques mais celle-ci peut prendre différentes formes</a:t>
            </a:r>
          </a:p>
          <a:p>
            <a:pPr algn="l" defTabSz="914400">
              <a:buSzPct val="100000"/>
              <a:buChar char="•"/>
              <a:defRPr sz="1800">
                <a:latin typeface="Comic Sans MS"/>
                <a:ea typeface="Comic Sans MS"/>
                <a:cs typeface="Comic Sans MS"/>
                <a:sym typeface="Comic Sans MS"/>
              </a:defRPr>
            </a:pPr>
            <a:r>
              <a:t>Impossible de prévoir l’évolution d’une telle maladie.</a:t>
            </a:r>
          </a:p>
        </p:txBody>
      </p:sp>
      <p:sp>
        <p:nvSpPr>
          <p:cNvPr id="141"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Manifestations de la maladie"/>
          <p:cNvSpPr txBox="1"/>
          <p:nvPr>
            <p:ph type="title"/>
          </p:nvPr>
        </p:nvSpPr>
        <p:spPr>
          <a:prstGeom prst="rect">
            <a:avLst/>
          </a:prstGeom>
        </p:spPr>
        <p:txBody>
          <a:bodyPr/>
          <a:lstStyle>
            <a:lvl1pPr>
              <a:defRPr sz="5700">
                <a:solidFill>
                  <a:srgbClr val="0433FF"/>
                </a:solidFill>
                <a:latin typeface="Comic Sans MS"/>
                <a:ea typeface="Comic Sans MS"/>
                <a:cs typeface="Comic Sans MS"/>
                <a:sym typeface="Comic Sans MS"/>
              </a:defRPr>
            </a:lvl1pPr>
          </a:lstStyle>
          <a:p>
            <a:pPr/>
            <a:r>
              <a:t>Manifestations de la maladie</a:t>
            </a:r>
          </a:p>
        </p:txBody>
      </p:sp>
      <p:sp>
        <p:nvSpPr>
          <p:cNvPr id="144" name="Symptomatologie initiale : 90% ignorée.…"/>
          <p:cNvSpPr txBox="1"/>
          <p:nvPr>
            <p:ph type="body" idx="1"/>
          </p:nvPr>
        </p:nvSpPr>
        <p:spPr>
          <a:xfrm>
            <a:off x="749958" y="2527200"/>
            <a:ext cx="11099801" cy="6286501"/>
          </a:xfrm>
          <a:prstGeom prst="rect">
            <a:avLst/>
          </a:prstGeom>
        </p:spPr>
        <p:txBody>
          <a:bodyPr anchor="t"/>
          <a:lstStyle/>
          <a:p>
            <a:pPr marL="0" indent="0" defTabSz="914400">
              <a:spcBef>
                <a:spcPts val="600"/>
              </a:spcBef>
              <a:buSzTx/>
              <a:buNone/>
              <a:defRPr sz="1800"/>
            </a:pPr>
            <a:r>
              <a:t>Symptomatologie initiale : 90% ignorée.</a:t>
            </a:r>
          </a:p>
          <a:p>
            <a:pPr marL="342900" indent="-342900" defTabSz="914400">
              <a:spcBef>
                <a:spcPts val="600"/>
              </a:spcBef>
              <a:buClr>
                <a:srgbClr val="003366"/>
              </a:buClr>
              <a:buChar char="●"/>
              <a:defRPr sz="1800"/>
            </a:pPr>
            <a:r>
              <a:t>Atteintes diversifiées, isolées, cumulées ou pas</a:t>
            </a:r>
          </a:p>
          <a:p>
            <a:pPr marL="342900" indent="-342900" defTabSz="914400">
              <a:spcBef>
                <a:spcPts val="600"/>
              </a:spcBef>
              <a:buClr>
                <a:srgbClr val="003366"/>
              </a:buClr>
              <a:buChar char="●"/>
              <a:defRPr sz="1800"/>
            </a:pPr>
            <a:r>
              <a:t>Fatigue </a:t>
            </a:r>
          </a:p>
          <a:p>
            <a:pPr marL="342900" indent="-342900" defTabSz="914400">
              <a:spcBef>
                <a:spcPts val="600"/>
              </a:spcBef>
              <a:buClr>
                <a:srgbClr val="003366"/>
              </a:buClr>
              <a:buChar char="●"/>
              <a:defRPr sz="1800"/>
            </a:pPr>
            <a:r>
              <a:t>Troubles moteurs, sensitifs, visuels, vésico-sphinctériens, sexuels, cognitifs, psychologiques et neuro-psychologiques</a:t>
            </a:r>
          </a:p>
          <a:p>
            <a:pPr marL="342900" indent="-342900" defTabSz="914400">
              <a:spcBef>
                <a:spcPts val="600"/>
              </a:spcBef>
              <a:buClr>
                <a:srgbClr val="003366"/>
              </a:buClr>
              <a:buChar char="●"/>
              <a:defRPr sz="1800"/>
            </a:pPr>
            <a:r>
              <a:t>Douleurs (névralgies, spasmes) </a:t>
            </a:r>
          </a:p>
          <a:p>
            <a:pPr marL="342900" indent="-342900" defTabSz="914400">
              <a:spcBef>
                <a:spcPts val="600"/>
              </a:spcBef>
              <a:buClr>
                <a:srgbClr val="003366"/>
              </a:buClr>
              <a:buChar char="●"/>
              <a:defRPr sz="1800"/>
            </a:pPr>
            <a:r>
              <a:t>De nombreux symptômes ne se voient pas, mais sont très pénibles à viv</a:t>
            </a:r>
            <a:r>
              <a:rPr>
                <a:latin typeface="Arial"/>
                <a:ea typeface="Arial"/>
                <a:cs typeface="Arial"/>
                <a:sym typeface="Arial"/>
              </a:rPr>
              <a:t>re. </a:t>
            </a:r>
          </a:p>
        </p:txBody>
      </p:sp>
      <p:pic>
        <p:nvPicPr>
          <p:cNvPr id="145" name="image1.jpeg" descr="image1.jpeg"/>
          <p:cNvPicPr>
            <a:picLocks noChangeAspect="1"/>
          </p:cNvPicPr>
          <p:nvPr/>
        </p:nvPicPr>
        <p:blipFill>
          <a:blip r:embed="rId2">
            <a:extLst/>
          </a:blip>
          <a:stretch>
            <a:fillRect/>
          </a:stretch>
        </p:blipFill>
        <p:spPr>
          <a:xfrm>
            <a:off x="9542780" y="476884"/>
            <a:ext cx="2631442" cy="824232"/>
          </a:xfrm>
          <a:prstGeom prst="rect">
            <a:avLst/>
          </a:prstGeom>
          <a:ln w="12700">
            <a:miter lim="400000"/>
          </a:ln>
        </p:spPr>
      </p:pic>
      <p:pic>
        <p:nvPicPr>
          <p:cNvPr id="146" name="image6.jpeg" descr="image6.jpeg"/>
          <p:cNvPicPr>
            <a:picLocks noChangeAspect="1"/>
          </p:cNvPicPr>
          <p:nvPr/>
        </p:nvPicPr>
        <p:blipFill>
          <a:blip r:embed="rId3">
            <a:extLst/>
          </a:blip>
          <a:stretch>
            <a:fillRect/>
          </a:stretch>
        </p:blipFill>
        <p:spPr>
          <a:xfrm>
            <a:off x="3442358" y="5830153"/>
            <a:ext cx="5715001" cy="3733801"/>
          </a:xfrm>
          <a:prstGeom prst="rect">
            <a:avLst/>
          </a:prstGeom>
          <a:ln w="12700">
            <a:miter lim="400000"/>
          </a:ln>
        </p:spPr>
      </p:pic>
      <p:sp>
        <p:nvSpPr>
          <p:cNvPr id="147"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Causes de la maladie"/>
          <p:cNvSpPr txBox="1"/>
          <p:nvPr>
            <p:ph type="title"/>
          </p:nvPr>
        </p:nvSpPr>
        <p:spPr>
          <a:xfrm>
            <a:off x="749300" y="673100"/>
            <a:ext cx="11099800" cy="2159000"/>
          </a:xfrm>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Causes de la maladie</a:t>
            </a:r>
          </a:p>
        </p:txBody>
      </p:sp>
      <p:pic>
        <p:nvPicPr>
          <p:cNvPr id="150" name="image1.jpeg" descr="image1.jpeg"/>
          <p:cNvPicPr>
            <a:picLocks noChangeAspect="1"/>
          </p:cNvPicPr>
          <p:nvPr/>
        </p:nvPicPr>
        <p:blipFill>
          <a:blip r:embed="rId2">
            <a:extLst/>
          </a:blip>
          <a:stretch>
            <a:fillRect/>
          </a:stretch>
        </p:blipFill>
        <p:spPr>
          <a:xfrm>
            <a:off x="9822180" y="451484"/>
            <a:ext cx="2631442" cy="824232"/>
          </a:xfrm>
          <a:prstGeom prst="rect">
            <a:avLst/>
          </a:prstGeom>
          <a:ln w="12700">
            <a:miter lim="400000"/>
          </a:ln>
        </p:spPr>
      </p:pic>
      <p:sp>
        <p:nvSpPr>
          <p:cNvPr id="151"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2" name="Clairement multifactorielle : les dommages causés à la myéline dans la sclérose en plaques pourraient être dus à une réponse anormale du système immunitaire de l'organisme, qui est normalement appelé à défendre le corps contre les agents infectieux (bactéries et virus)…"/>
          <p:cNvSpPr txBox="1"/>
          <p:nvPr>
            <p:ph type="body" idx="1"/>
          </p:nvPr>
        </p:nvSpPr>
        <p:spPr>
          <a:prstGeom prst="rect">
            <a:avLst/>
          </a:prstGeom>
        </p:spPr>
        <p:txBody>
          <a:bodyPr anchor="t"/>
          <a:lstStyle/>
          <a:p>
            <a:pPr marL="0" indent="0" defTabSz="457200">
              <a:spcBef>
                <a:spcPts val="0"/>
              </a:spcBef>
              <a:buSzTx/>
              <a:buNone/>
              <a:defRPr sz="1200">
                <a:solidFill>
                  <a:srgbClr val="454545"/>
                </a:solidFill>
                <a:latin typeface="+mj-lt"/>
                <a:ea typeface="+mj-ea"/>
                <a:cs typeface="+mj-cs"/>
                <a:sym typeface="Helvetica"/>
              </a:defRPr>
            </a:pPr>
            <a:r>
              <a:t>	</a:t>
            </a:r>
          </a:p>
          <a:p>
            <a:pPr marL="0" indent="0" defTabSz="457200">
              <a:spcBef>
                <a:spcPts val="0"/>
              </a:spcBef>
              <a:buSzTx/>
              <a:buNone/>
              <a:defRPr sz="1200">
                <a:solidFill>
                  <a:srgbClr val="454545"/>
                </a:solidFill>
                <a:latin typeface="+mj-lt"/>
                <a:ea typeface="+mj-ea"/>
                <a:cs typeface="+mj-cs"/>
                <a:sym typeface="Helvetica"/>
              </a:defRPr>
            </a:pPr>
          </a:p>
          <a:p>
            <a:pPr marL="0" indent="0" defTabSz="457200">
              <a:spcBef>
                <a:spcPts val="0"/>
              </a:spcBef>
              <a:buSzTx/>
              <a:buNone/>
              <a:defRPr sz="1200">
                <a:solidFill>
                  <a:srgbClr val="454545"/>
                </a:solidFill>
                <a:latin typeface="+mj-lt"/>
                <a:ea typeface="+mj-ea"/>
                <a:cs typeface="+mj-cs"/>
                <a:sym typeface="Helvetica"/>
              </a:defRPr>
            </a:pPr>
            <a:r>
              <a:t>	</a:t>
            </a:r>
          </a:p>
          <a:p>
            <a:pPr marL="0" indent="0" defTabSz="457200">
              <a:spcBef>
                <a:spcPts val="0"/>
              </a:spcBef>
              <a:buSzTx/>
              <a:buNone/>
              <a:defRPr sz="1200">
                <a:solidFill>
                  <a:srgbClr val="454545"/>
                </a:solidFill>
                <a:latin typeface="+mj-lt"/>
                <a:ea typeface="+mj-ea"/>
                <a:cs typeface="+mj-cs"/>
                <a:sym typeface="Helvetica"/>
              </a:defRPr>
            </a:pPr>
          </a:p>
          <a:p>
            <a:pPr marL="0" indent="0" defTabSz="457200">
              <a:spcBef>
                <a:spcPts val="0"/>
              </a:spcBef>
              <a:buSzTx/>
              <a:buNone/>
              <a:defRPr sz="1200">
                <a:solidFill>
                  <a:srgbClr val="454545"/>
                </a:solidFill>
                <a:latin typeface="+mj-lt"/>
                <a:ea typeface="+mj-ea"/>
                <a:cs typeface="+mj-cs"/>
                <a:sym typeface="Helvetica"/>
              </a:defRPr>
            </a:pPr>
          </a:p>
          <a:p>
            <a:pPr marL="0" indent="0" defTabSz="457200">
              <a:spcBef>
                <a:spcPts val="0"/>
              </a:spcBef>
              <a:buSzTx/>
              <a:buNone/>
              <a:defRPr sz="1200">
                <a:solidFill>
                  <a:srgbClr val="454545"/>
                </a:solidFill>
                <a:latin typeface="+mj-lt"/>
                <a:ea typeface="+mj-ea"/>
                <a:cs typeface="+mj-cs"/>
                <a:sym typeface="Helvetica"/>
              </a:defRPr>
            </a:pPr>
            <a:r>
              <a:rPr sz="2200">
                <a:latin typeface="Comic Sans MS"/>
                <a:ea typeface="Comic Sans MS"/>
                <a:cs typeface="Comic Sans MS"/>
                <a:sym typeface="Comic Sans MS"/>
              </a:rPr>
              <a:t>Clairement multifactorielle : les dommages causés à la myéline dans la sclérose en plaques pourraient être dus à une </a:t>
            </a:r>
            <a:r>
              <a:rPr b="1" sz="2200">
                <a:latin typeface="Comic Sans MS"/>
                <a:ea typeface="Comic Sans MS"/>
                <a:cs typeface="Comic Sans MS"/>
                <a:sym typeface="Comic Sans MS"/>
              </a:rPr>
              <a:t>réponse anormale du système immunitaire</a:t>
            </a:r>
            <a:r>
              <a:rPr sz="2200">
                <a:latin typeface="Comic Sans MS"/>
                <a:ea typeface="Comic Sans MS"/>
                <a:cs typeface="Comic Sans MS"/>
                <a:sym typeface="Comic Sans MS"/>
              </a:rPr>
              <a:t> de l'organisme, qui est normalement appelé à défendre le corps contre les agents infectieux (bactéries et virus)</a:t>
            </a:r>
            <a:endParaRPr sz="2200"/>
          </a:p>
          <a:p>
            <a:pPr marL="0" indent="0" defTabSz="457200">
              <a:spcBef>
                <a:spcPts val="0"/>
              </a:spcBef>
              <a:buSzTx/>
              <a:buNone/>
              <a:defRPr sz="2200">
                <a:solidFill>
                  <a:srgbClr val="454545"/>
                </a:solidFill>
              </a:defRPr>
            </a:pPr>
            <a:r>
              <a:t>	•	Maladie auto immune </a:t>
            </a:r>
          </a:p>
          <a:p>
            <a:pPr marL="0" indent="0" defTabSz="457200">
              <a:spcBef>
                <a:spcPts val="0"/>
              </a:spcBef>
              <a:buSzTx/>
              <a:buNone/>
              <a:defRPr sz="2200">
                <a:solidFill>
                  <a:srgbClr val="454545"/>
                </a:solidFill>
              </a:defRPr>
            </a:pPr>
            <a:r>
              <a:t>	•	Aucune cause connue avec certitude</a:t>
            </a:r>
          </a:p>
          <a:p>
            <a:pPr marL="0" indent="0" defTabSz="457200">
              <a:spcBef>
                <a:spcPts val="0"/>
              </a:spcBef>
              <a:buSzTx/>
              <a:buNone/>
              <a:defRPr sz="2200">
                <a:solidFill>
                  <a:srgbClr val="454545"/>
                </a:solidFill>
              </a:defRPr>
            </a:pPr>
            <a:r>
              <a:t>	•	importance de la race, ethnie, âge, sexe, …</a:t>
            </a:r>
          </a:p>
          <a:p>
            <a:pPr lvl="2" marL="0" indent="457200" defTabSz="457200">
              <a:spcBef>
                <a:spcPts val="0"/>
              </a:spcBef>
              <a:buSzTx/>
              <a:buNone/>
              <a:defRPr sz="2200">
                <a:solidFill>
                  <a:srgbClr val="454545"/>
                </a:solidFill>
              </a:defRPr>
            </a:pPr>
            <a:r>
              <a:t>•	importance environnementale : hygiène de vie (tabac, alimentation, …)  climat,     importance vitamine D </a:t>
            </a:r>
          </a:p>
          <a:p>
            <a:pPr lvl="2" marL="0" indent="457200" defTabSz="457200">
              <a:spcBef>
                <a:spcPts val="0"/>
              </a:spcBef>
              <a:buSzTx/>
              <a:buNone/>
              <a:defRPr sz="2200">
                <a:solidFill>
                  <a:srgbClr val="454545"/>
                </a:solidFill>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4" name="image1.jpeg" descr="image1.jpeg"/>
          <p:cNvPicPr>
            <a:picLocks noChangeAspect="1"/>
          </p:cNvPicPr>
          <p:nvPr/>
        </p:nvPicPr>
        <p:blipFill>
          <a:blip r:embed="rId2">
            <a:extLst/>
          </a:blip>
          <a:stretch>
            <a:fillRect/>
          </a:stretch>
        </p:blipFill>
        <p:spPr>
          <a:xfrm>
            <a:off x="9555480" y="578484"/>
            <a:ext cx="2631442" cy="824232"/>
          </a:xfrm>
          <a:prstGeom prst="rect">
            <a:avLst/>
          </a:prstGeom>
          <a:ln w="12700">
            <a:miter lim="400000"/>
          </a:ln>
        </p:spPr>
      </p:pic>
      <p:sp>
        <p:nvSpPr>
          <p:cNvPr id="155" name="Qui est atteint ?"/>
          <p:cNvSpPr txBox="1"/>
          <p:nvPr>
            <p:ph type="title"/>
          </p:nvPr>
        </p:nvSpPr>
        <p:spPr>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Qui est atteint ?</a:t>
            </a:r>
          </a:p>
        </p:txBody>
      </p:sp>
      <p:sp>
        <p:nvSpPr>
          <p:cNvPr id="156" name="Principalement les femmes, ratio de 3 femmes pour un homme…"/>
          <p:cNvSpPr txBox="1"/>
          <p:nvPr>
            <p:ph type="body" idx="1"/>
          </p:nvPr>
        </p:nvSpPr>
        <p:spPr>
          <a:prstGeom prst="rect">
            <a:avLst/>
          </a:prstGeom>
        </p:spPr>
        <p:txBody>
          <a:bodyPr anchor="t"/>
          <a:lstStyle/>
          <a:p>
            <a:pPr marL="0" indent="0" defTabSz="457200">
              <a:lnSpc>
                <a:spcPct val="150000"/>
              </a:lnSpc>
              <a:spcBef>
                <a:spcPts val="0"/>
              </a:spcBef>
              <a:buSzTx/>
              <a:buNone/>
              <a:defRPr b="1" sz="2000">
                <a:solidFill>
                  <a:srgbClr val="454545"/>
                </a:solidFill>
              </a:defRPr>
            </a:pPr>
            <a:r>
              <a:t>	</a:t>
            </a:r>
          </a:p>
          <a:p>
            <a:pPr marL="200526" indent="-200526" defTabSz="457200">
              <a:lnSpc>
                <a:spcPct val="150000"/>
              </a:lnSpc>
              <a:spcBef>
                <a:spcPts val="0"/>
              </a:spcBef>
              <a:buSzPct val="100000"/>
              <a:defRPr b="1" sz="2000">
                <a:solidFill>
                  <a:srgbClr val="454545"/>
                </a:solidFill>
              </a:defRPr>
            </a:pPr>
            <a:r>
              <a:t>  Principalement les femmes, </a:t>
            </a:r>
            <a:r>
              <a:rPr b="0"/>
              <a:t>ratio de 3 femmes pour un homme</a:t>
            </a:r>
          </a:p>
          <a:p>
            <a:pPr marL="200526" indent="-200526" defTabSz="457200">
              <a:lnSpc>
                <a:spcPct val="150000"/>
              </a:lnSpc>
              <a:spcBef>
                <a:spcPts val="0"/>
              </a:spcBef>
              <a:buSzPct val="100000"/>
              <a:defRPr b="1" sz="2000">
                <a:solidFill>
                  <a:srgbClr val="454545"/>
                </a:solidFill>
              </a:defRPr>
            </a:pPr>
            <a:r>
              <a:t>	</a:t>
            </a:r>
            <a:r>
              <a:rPr b="0"/>
              <a:t>La sclérose en plaques est une maladie qui frappe de jeunes adultes, </a:t>
            </a:r>
            <a:r>
              <a:t>l'âge moyen d'apparition étant de 25 à 35 ans</a:t>
            </a:r>
            <a:r>
              <a:rPr b="0"/>
              <a:t> dans 70% des cas</a:t>
            </a:r>
            <a:endParaRPr b="0"/>
          </a:p>
          <a:p>
            <a:pPr marL="200526" indent="-200526" defTabSz="457200">
              <a:lnSpc>
                <a:spcPct val="150000"/>
              </a:lnSpc>
              <a:spcBef>
                <a:spcPts val="0"/>
              </a:spcBef>
              <a:buSzPct val="100000"/>
              <a:defRPr b="1" sz="2000">
                <a:solidFill>
                  <a:srgbClr val="454545"/>
                </a:solidFill>
              </a:defRPr>
            </a:pPr>
            <a:r>
              <a:rPr b="0"/>
              <a:t>    5% de forme pédiatrique</a:t>
            </a:r>
            <a:endParaRPr b="0"/>
          </a:p>
          <a:p>
            <a:pPr marL="200526" indent="-200526" defTabSz="457200">
              <a:lnSpc>
                <a:spcPct val="150000"/>
              </a:lnSpc>
              <a:spcBef>
                <a:spcPts val="0"/>
              </a:spcBef>
              <a:buSzPct val="100000"/>
              <a:defRPr b="1" sz="2000">
                <a:solidFill>
                  <a:srgbClr val="454545"/>
                </a:solidFill>
              </a:defRPr>
            </a:pPr>
            <a:r>
              <a:rPr b="0"/>
              <a:t>   Après 50 ans, forme primaire progressive le plus souvent.</a:t>
            </a:r>
          </a:p>
          <a:p>
            <a:pPr marL="200526" indent="-200526" defTabSz="457200">
              <a:lnSpc>
                <a:spcPct val="150000"/>
              </a:lnSpc>
              <a:spcBef>
                <a:spcPts val="0"/>
              </a:spcBef>
              <a:buSzPct val="100000"/>
              <a:defRPr b="1" sz="2000">
                <a:solidFill>
                  <a:srgbClr val="454545"/>
                </a:solidFill>
              </a:defRPr>
            </a:pPr>
            <a:r>
              <a:t>	</a:t>
            </a:r>
            <a:r>
              <a:rPr b="0"/>
              <a:t>La sclérose en plaques </a:t>
            </a:r>
            <a:r>
              <a:t>n'est pas une maladie héréditaire et n'est pas transmise par voie génétique</a:t>
            </a:r>
            <a:r>
              <a:rPr b="0"/>
              <a:t>.   Mais s</a:t>
            </a:r>
            <a:r>
              <a:t>usceptibilité génétique.</a:t>
            </a:r>
          </a:p>
          <a:p>
            <a:pPr marL="200526" indent="-200526" defTabSz="457200">
              <a:lnSpc>
                <a:spcPct val="150000"/>
              </a:lnSpc>
              <a:spcBef>
                <a:spcPts val="0"/>
              </a:spcBef>
              <a:buSzPct val="100000"/>
              <a:defRPr b="1" sz="2000">
                <a:solidFill>
                  <a:srgbClr val="454545"/>
                </a:solidFill>
              </a:defRPr>
            </a:pPr>
            <a:r>
              <a:t>	420 nouveaux cas </a:t>
            </a:r>
            <a:r>
              <a:rPr b="0"/>
              <a:t> diagnostiqués en Belgique par an</a:t>
            </a:r>
          </a:p>
        </p:txBody>
      </p:sp>
      <p:sp>
        <p:nvSpPr>
          <p:cNvPr id="157"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9" name="fullsizeoutput_eb9.jpeg" descr="fullsizeoutput_eb9.jpeg"/>
          <p:cNvPicPr>
            <a:picLocks noChangeAspect="1"/>
          </p:cNvPicPr>
          <p:nvPr>
            <p:ph type="pic" idx="13"/>
          </p:nvPr>
        </p:nvPicPr>
        <p:blipFill>
          <a:blip r:embed="rId2">
            <a:extLst/>
          </a:blip>
          <a:srcRect l="2145" t="0" r="2145" b="0"/>
          <a:stretch>
            <a:fillRect/>
          </a:stretch>
        </p:blipFill>
        <p:spPr>
          <a:xfrm>
            <a:off x="6718299" y="2603500"/>
            <a:ext cx="5334001" cy="6286500"/>
          </a:xfrm>
          <a:prstGeom prst="rect">
            <a:avLst/>
          </a:prstGeom>
        </p:spPr>
      </p:pic>
      <p:sp>
        <p:nvSpPr>
          <p:cNvPr id="160" name="Diagnostic"/>
          <p:cNvSpPr txBox="1"/>
          <p:nvPr>
            <p:ph type="title"/>
          </p:nvPr>
        </p:nvSpPr>
        <p:spPr>
          <a:xfrm>
            <a:off x="469270" y="355484"/>
            <a:ext cx="11099801" cy="2159001"/>
          </a:xfrm>
          <a:prstGeom prst="rect">
            <a:avLst/>
          </a:prstGeom>
        </p:spPr>
        <p:txBody>
          <a:bodyPr/>
          <a:lstStyle>
            <a:lvl1pPr>
              <a:defRPr>
                <a:solidFill>
                  <a:srgbClr val="0433FF"/>
                </a:solidFill>
                <a:latin typeface="Comic Sans MS"/>
                <a:ea typeface="Comic Sans MS"/>
                <a:cs typeface="Comic Sans MS"/>
                <a:sym typeface="Comic Sans MS"/>
              </a:defRPr>
            </a:lvl1pPr>
          </a:lstStyle>
          <a:p>
            <a:pPr/>
            <a:r>
              <a:t>Diagnostic</a:t>
            </a:r>
          </a:p>
        </p:txBody>
      </p:sp>
      <p:sp>
        <p:nvSpPr>
          <p:cNvPr id="161" name="-  examen neurologique…"/>
          <p:cNvSpPr txBox="1"/>
          <p:nvPr>
            <p:ph type="body" sz="half" idx="1"/>
          </p:nvPr>
        </p:nvSpPr>
        <p:spPr>
          <a:xfrm>
            <a:off x="1677343" y="-683444"/>
            <a:ext cx="5334001" cy="6286501"/>
          </a:xfrm>
          <a:prstGeom prst="rect">
            <a:avLst/>
          </a:prstGeom>
        </p:spPr>
        <p:txBody>
          <a:bodyPr/>
          <a:lstStyle/>
          <a:p>
            <a:pPr marL="0" indent="0" defTabSz="457200">
              <a:spcBef>
                <a:spcPts val="0"/>
              </a:spcBef>
              <a:buSzTx/>
              <a:buNone/>
              <a:defRPr sz="1100">
                <a:latin typeface="Verdana"/>
                <a:ea typeface="Verdana"/>
                <a:cs typeface="Verdana"/>
                <a:sym typeface="Verdana"/>
              </a:defRPr>
            </a:pPr>
          </a:p>
          <a:p>
            <a:pPr marL="0" indent="0" defTabSz="457200">
              <a:spcBef>
                <a:spcPts val="0"/>
              </a:spcBef>
              <a:buSzTx/>
              <a:buNone/>
              <a:defRPr sz="1900">
                <a:latin typeface="Comic Sans MS"/>
                <a:ea typeface="Comic Sans MS"/>
                <a:cs typeface="Comic Sans MS"/>
                <a:sym typeface="Comic Sans MS"/>
              </a:defRPr>
            </a:pPr>
          </a:p>
          <a:p>
            <a:pPr marL="0" indent="0" defTabSz="457200">
              <a:spcBef>
                <a:spcPts val="0"/>
              </a:spcBef>
              <a:buSzTx/>
              <a:buNone/>
              <a:defRPr sz="1900">
                <a:latin typeface="Comic Sans MS"/>
                <a:ea typeface="Comic Sans MS"/>
                <a:cs typeface="Comic Sans MS"/>
                <a:sym typeface="Comic Sans MS"/>
              </a:defRPr>
            </a:pPr>
          </a:p>
          <a:p>
            <a:pPr marL="0" indent="0" defTabSz="457200">
              <a:spcBef>
                <a:spcPts val="0"/>
              </a:spcBef>
              <a:buSzTx/>
              <a:buNone/>
              <a:defRPr sz="1900">
                <a:latin typeface="Comic Sans MS"/>
                <a:ea typeface="Comic Sans MS"/>
                <a:cs typeface="Comic Sans MS"/>
                <a:sym typeface="Comic Sans MS"/>
              </a:defRPr>
            </a:pPr>
          </a:p>
          <a:p>
            <a:pPr marL="0" indent="0" defTabSz="457200">
              <a:spcBef>
                <a:spcPts val="0"/>
              </a:spcBef>
              <a:buSzTx/>
              <a:buNone/>
              <a:defRPr sz="1900">
                <a:latin typeface="Comic Sans MS"/>
                <a:ea typeface="Comic Sans MS"/>
                <a:cs typeface="Comic Sans MS"/>
                <a:sym typeface="Comic Sans MS"/>
              </a:defRPr>
            </a:pPr>
          </a:p>
          <a:p>
            <a:pPr marL="0" indent="0" defTabSz="457200">
              <a:spcBef>
                <a:spcPts val="0"/>
              </a:spcBef>
              <a:buSzTx/>
              <a:buNone/>
              <a:defRPr sz="1900">
                <a:latin typeface="Comic Sans MS"/>
                <a:ea typeface="Comic Sans MS"/>
                <a:cs typeface="Comic Sans MS"/>
                <a:sym typeface="Comic Sans MS"/>
              </a:defRPr>
            </a:pPr>
            <a:r>
              <a:t>-  examen neurologique </a:t>
            </a:r>
          </a:p>
          <a:p>
            <a:pPr marL="0" indent="0" defTabSz="457200">
              <a:spcBef>
                <a:spcPts val="0"/>
              </a:spcBef>
              <a:buSzTx/>
              <a:buNone/>
              <a:defRPr sz="1900">
                <a:latin typeface="Comic Sans MS"/>
                <a:ea typeface="Comic Sans MS"/>
                <a:cs typeface="Comic Sans MS"/>
                <a:sym typeface="Comic Sans MS"/>
              </a:defRPr>
            </a:pPr>
            <a:r>
              <a:t>-  imagerie par résonance magnétique </a:t>
            </a:r>
          </a:p>
          <a:p>
            <a:pPr marL="0" indent="0" defTabSz="457200">
              <a:spcBef>
                <a:spcPts val="0"/>
              </a:spcBef>
              <a:buSzTx/>
              <a:buNone/>
              <a:defRPr sz="1900">
                <a:latin typeface="Comic Sans MS"/>
                <a:ea typeface="Comic Sans MS"/>
                <a:cs typeface="Comic Sans MS"/>
                <a:sym typeface="Comic Sans MS"/>
              </a:defRPr>
            </a:pPr>
            <a:r>
              <a:t>-  analyse du liquide céphalorachidien</a:t>
            </a:r>
          </a:p>
          <a:p>
            <a:pPr marL="0" indent="0" defTabSz="457200">
              <a:spcBef>
                <a:spcPts val="0"/>
              </a:spcBef>
              <a:buSzTx/>
              <a:buNone/>
              <a:defRPr sz="1900">
                <a:latin typeface="Comic Sans MS"/>
                <a:ea typeface="Comic Sans MS"/>
                <a:cs typeface="Comic Sans MS"/>
                <a:sym typeface="Comic Sans MS"/>
              </a:defRPr>
            </a:pPr>
            <a:r>
              <a:t>-  potentiels évoqués.</a:t>
            </a:r>
          </a:p>
          <a:p>
            <a:pPr marL="0" indent="0" defTabSz="457200">
              <a:spcBef>
                <a:spcPts val="0"/>
              </a:spcBef>
              <a:buSzTx/>
              <a:buNone/>
              <a:defRPr sz="1100">
                <a:latin typeface="Verdana"/>
                <a:ea typeface="Verdana"/>
                <a:cs typeface="Verdana"/>
                <a:sym typeface="Verdana"/>
              </a:defRPr>
            </a:pPr>
          </a:p>
        </p:txBody>
      </p:sp>
      <p:sp>
        <p:nvSpPr>
          <p:cNvPr id="162"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63" name="test-potentiels-evoques_tcm293-15086.jpg" descr="test-potentiels-evoques_tcm293-15086.jpg"/>
          <p:cNvPicPr>
            <a:picLocks noChangeAspect="1"/>
          </p:cNvPicPr>
          <p:nvPr/>
        </p:nvPicPr>
        <p:blipFill>
          <a:blip r:embed="rId3">
            <a:extLst/>
          </a:blip>
          <a:stretch>
            <a:fillRect/>
          </a:stretch>
        </p:blipFill>
        <p:spPr>
          <a:xfrm>
            <a:off x="882741" y="5195461"/>
            <a:ext cx="5524384" cy="3771901"/>
          </a:xfrm>
          <a:prstGeom prst="rect">
            <a:avLst/>
          </a:prstGeom>
          <a:ln w="12700">
            <a:miter lim="400000"/>
          </a:ln>
        </p:spPr>
      </p:pic>
      <p:pic>
        <p:nvPicPr>
          <p:cNvPr id="164" name="image1.jpeg" descr="image1.jpeg"/>
          <p:cNvPicPr>
            <a:picLocks noChangeAspect="1"/>
          </p:cNvPicPr>
          <p:nvPr/>
        </p:nvPicPr>
        <p:blipFill>
          <a:blip r:embed="rId4">
            <a:extLst/>
          </a:blip>
          <a:srcRect l="0" t="0" r="0" b="15428"/>
          <a:stretch>
            <a:fillRect/>
          </a:stretch>
        </p:blipFill>
        <p:spPr>
          <a:xfrm>
            <a:off x="9517380" y="515149"/>
            <a:ext cx="2631442" cy="697067"/>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Jusqu'à présent, il n'y a aucun traitement curatif définitif de la SEP.…"/>
          <p:cNvSpPr txBox="1"/>
          <p:nvPr>
            <p:ph type="body" idx="1"/>
          </p:nvPr>
        </p:nvSpPr>
        <p:spPr>
          <a:xfrm>
            <a:off x="787400" y="2121466"/>
            <a:ext cx="11099800" cy="6286501"/>
          </a:xfrm>
          <a:prstGeom prst="rect">
            <a:avLst/>
          </a:prstGeom>
        </p:spPr>
        <p:txBody>
          <a:bodyPr anchor="t"/>
          <a:lstStyle/>
          <a:p>
            <a:pPr lvl="2" marL="0" indent="914400" defTabSz="914400">
              <a:lnSpc>
                <a:spcPct val="80000"/>
              </a:lnSpc>
              <a:spcBef>
                <a:spcPts val="0"/>
              </a:spcBef>
              <a:buSzTx/>
              <a:buNone/>
              <a:defRPr sz="2000"/>
            </a:pPr>
          </a:p>
          <a:p>
            <a:pPr lvl="2" marL="0" indent="914400" defTabSz="914400">
              <a:lnSpc>
                <a:spcPct val="80000"/>
              </a:lnSpc>
              <a:spcBef>
                <a:spcPts val="0"/>
              </a:spcBef>
              <a:buSzTx/>
              <a:buNone/>
              <a:defRPr sz="2000"/>
            </a:pPr>
            <a:r>
              <a:t>Jusqu'à présent, il n'y a </a:t>
            </a:r>
            <a:r>
              <a:rPr b="1"/>
              <a:t>aucun traitement curatif définitif</a:t>
            </a:r>
            <a:r>
              <a:t> de la SEP.</a:t>
            </a:r>
          </a:p>
          <a:p>
            <a:pPr lvl="2" marL="0" indent="914400" defTabSz="914400">
              <a:lnSpc>
                <a:spcPct val="80000"/>
              </a:lnSpc>
              <a:spcBef>
                <a:spcPts val="0"/>
              </a:spcBef>
              <a:buSzTx/>
              <a:buNone/>
              <a:defRPr sz="2000"/>
            </a:pPr>
          </a:p>
          <a:p>
            <a:pPr lvl="2" marL="0" indent="914400" defTabSz="914400">
              <a:lnSpc>
                <a:spcPct val="80000"/>
              </a:lnSpc>
              <a:spcBef>
                <a:spcPts val="0"/>
              </a:spcBef>
              <a:buSzTx/>
              <a:buNone/>
              <a:defRPr sz="2000"/>
            </a:pPr>
            <a:r>
              <a:t>1.  Forme progressive primaire.</a:t>
            </a:r>
          </a:p>
          <a:p>
            <a:pPr lvl="2" marL="0" indent="914400" defTabSz="914400">
              <a:lnSpc>
                <a:spcPct val="80000"/>
              </a:lnSpc>
              <a:spcBef>
                <a:spcPts val="0"/>
              </a:spcBef>
              <a:buSzTx/>
              <a:buNone/>
              <a:defRPr sz="2000"/>
            </a:pPr>
            <a:r>
              <a:t>2.  Forme dite à poussées</a:t>
            </a:r>
          </a:p>
          <a:p>
            <a:pPr lvl="2" marL="0" indent="914400" defTabSz="914400">
              <a:lnSpc>
                <a:spcPct val="80000"/>
              </a:lnSpc>
              <a:spcBef>
                <a:spcPts val="0"/>
              </a:spcBef>
              <a:buSzTx/>
              <a:buNone/>
              <a:defRPr sz="2000"/>
            </a:pPr>
            <a:r>
              <a:rPr b="1"/>
              <a:t>différents traitements</a:t>
            </a:r>
            <a:r>
              <a:t> permettent d'améliorer la qualité de vie des personnes atteintes, agissant selon 3 objectifs :</a:t>
            </a:r>
            <a:r>
              <a:rPr sz="1800"/>
              <a:t> </a:t>
            </a:r>
            <a:endParaRPr sz="1800"/>
          </a:p>
          <a:p>
            <a:pPr lvl="2" marL="0" indent="914400" defTabSz="914400">
              <a:lnSpc>
                <a:spcPct val="80000"/>
              </a:lnSpc>
              <a:spcBef>
                <a:spcPts val="0"/>
              </a:spcBef>
              <a:buSzTx/>
              <a:buNone/>
              <a:defRPr sz="1800"/>
            </a:pPr>
          </a:p>
          <a:p>
            <a:pPr lvl="2" marL="1295400" indent="-381000" defTabSz="914400">
              <a:lnSpc>
                <a:spcPct val="80000"/>
              </a:lnSpc>
              <a:spcBef>
                <a:spcPts val="0"/>
              </a:spcBef>
              <a:buClr>
                <a:srgbClr val="003366"/>
              </a:buClr>
              <a:buChar char="●"/>
              <a:defRPr sz="1800"/>
            </a:pPr>
            <a:r>
              <a:t>Traitement des poussées : traitement à base de corticostéroïdes</a:t>
            </a:r>
          </a:p>
          <a:p>
            <a:pPr lvl="2" marL="0" indent="457200" defTabSz="914400">
              <a:lnSpc>
                <a:spcPct val="80000"/>
              </a:lnSpc>
              <a:spcBef>
                <a:spcPts val="0"/>
              </a:spcBef>
              <a:buSzTx/>
              <a:buNone/>
              <a:defRPr sz="1800"/>
            </a:pPr>
          </a:p>
          <a:p>
            <a:pPr lvl="2" marL="1295400" indent="-381000" defTabSz="914400">
              <a:lnSpc>
                <a:spcPct val="80000"/>
              </a:lnSpc>
              <a:spcBef>
                <a:spcPts val="0"/>
              </a:spcBef>
              <a:buClr>
                <a:srgbClr val="003366"/>
              </a:buClr>
              <a:buChar char="●"/>
              <a:defRPr sz="1800"/>
            </a:pPr>
            <a:r>
              <a:t>Traitements de fond : </a:t>
            </a:r>
          </a:p>
          <a:p>
            <a:pPr lvl="2" marL="0" indent="914400" defTabSz="914400">
              <a:lnSpc>
                <a:spcPct val="80000"/>
              </a:lnSpc>
              <a:spcBef>
                <a:spcPts val="0"/>
              </a:spcBef>
              <a:buSzTx/>
              <a:buNone/>
              <a:defRPr sz="1800"/>
            </a:pPr>
            <a:r>
              <a:t>	Pour prévenir l'apparition de poussées </a:t>
            </a:r>
          </a:p>
          <a:p>
            <a:pPr lvl="2" marL="0" indent="914400" defTabSz="914400">
              <a:lnSpc>
                <a:spcPct val="80000"/>
              </a:lnSpc>
              <a:spcBef>
                <a:spcPts val="0"/>
              </a:spcBef>
              <a:buSzTx/>
              <a:buNone/>
              <a:defRPr sz="1800"/>
            </a:pPr>
            <a:r>
              <a:t>             Pour ralentir l'évolution de la maladie en freinant les réactions inflammatoires   </a:t>
            </a:r>
          </a:p>
          <a:p>
            <a:pPr lvl="2" marL="0" indent="914400" defTabSz="914400">
              <a:lnSpc>
                <a:spcPct val="80000"/>
              </a:lnSpc>
              <a:spcBef>
                <a:spcPts val="0"/>
              </a:spcBef>
              <a:buSzTx/>
              <a:buNone/>
              <a:defRPr sz="1800"/>
            </a:pPr>
            <a:r>
              <a:t>             La kinésithérapie </a:t>
            </a:r>
          </a:p>
          <a:p>
            <a:pPr lvl="2" marL="0" indent="914400" defTabSz="914400">
              <a:lnSpc>
                <a:spcPct val="80000"/>
              </a:lnSpc>
              <a:spcBef>
                <a:spcPts val="0"/>
              </a:spcBef>
              <a:buSzTx/>
              <a:buNone/>
              <a:defRPr sz="1800"/>
            </a:pPr>
            <a:r>
              <a:t>            Traitement de 1ere et 2eme ligne et maintenant 3eme ligne.</a:t>
            </a:r>
          </a:p>
          <a:p>
            <a:pPr lvl="2" marL="0" indent="914400" defTabSz="914400">
              <a:lnSpc>
                <a:spcPct val="80000"/>
              </a:lnSpc>
              <a:spcBef>
                <a:spcPts val="0"/>
              </a:spcBef>
              <a:buSzTx/>
              <a:buNone/>
              <a:defRPr sz="1800"/>
            </a:pPr>
            <a:r>
              <a:t>            Traitement nécessitant une surveillance accrue </a:t>
            </a:r>
          </a:p>
          <a:p>
            <a:pPr lvl="2" marL="0" indent="914400" defTabSz="914400">
              <a:lnSpc>
                <a:spcPct val="80000"/>
              </a:lnSpc>
              <a:spcBef>
                <a:spcPts val="0"/>
              </a:spcBef>
              <a:buSzTx/>
              <a:buNone/>
              <a:defRPr sz="1800"/>
            </a:pPr>
            <a:r>
              <a:t>             On vise le confort</a:t>
            </a:r>
          </a:p>
          <a:p>
            <a:pPr lvl="3" marL="0" indent="2089149" defTabSz="914400">
              <a:lnSpc>
                <a:spcPct val="80000"/>
              </a:lnSpc>
              <a:spcBef>
                <a:spcPts val="0"/>
              </a:spcBef>
              <a:buSzTx/>
              <a:buNone/>
              <a:defRPr sz="1800"/>
            </a:pPr>
          </a:p>
          <a:p>
            <a:pPr lvl="2" marL="0" indent="914400" defTabSz="914400">
              <a:lnSpc>
                <a:spcPct val="80000"/>
              </a:lnSpc>
              <a:spcBef>
                <a:spcPts val="0"/>
              </a:spcBef>
              <a:buSzTx/>
              <a:buNone/>
              <a:defRPr sz="1800"/>
            </a:pPr>
          </a:p>
          <a:p>
            <a:pPr lvl="2" marL="1295400" indent="-381000" defTabSz="914400">
              <a:lnSpc>
                <a:spcPct val="80000"/>
              </a:lnSpc>
              <a:spcBef>
                <a:spcPts val="0"/>
              </a:spcBef>
              <a:buClr>
                <a:srgbClr val="003366"/>
              </a:buClr>
              <a:buChar char="●"/>
              <a:defRPr sz="1800"/>
            </a:pPr>
            <a:r>
              <a:t>Traitements agissant sur des symptômes précis de la maladie. </a:t>
            </a:r>
          </a:p>
        </p:txBody>
      </p:sp>
      <p:pic>
        <p:nvPicPr>
          <p:cNvPr id="167" name="image1.jpeg" descr="image1.jpeg"/>
          <p:cNvPicPr>
            <a:picLocks noChangeAspect="1"/>
          </p:cNvPicPr>
          <p:nvPr/>
        </p:nvPicPr>
        <p:blipFill>
          <a:blip r:embed="rId2">
            <a:extLst/>
          </a:blip>
          <a:stretch>
            <a:fillRect/>
          </a:stretch>
        </p:blipFill>
        <p:spPr>
          <a:xfrm>
            <a:off x="9314180" y="527684"/>
            <a:ext cx="2631442" cy="824232"/>
          </a:xfrm>
          <a:prstGeom prst="rect">
            <a:avLst/>
          </a:prstGeom>
          <a:ln w="12700">
            <a:miter lim="400000"/>
          </a:ln>
        </p:spPr>
      </p:pic>
      <p:sp>
        <p:nvSpPr>
          <p:cNvPr id="168" name="Traitement"/>
          <p:cNvSpPr txBox="1"/>
          <p:nvPr>
            <p:ph type="title"/>
          </p:nvPr>
        </p:nvSpPr>
        <p:spPr>
          <a:xfrm>
            <a:off x="787400" y="444500"/>
            <a:ext cx="11099800" cy="2159000"/>
          </a:xfrm>
          <a:prstGeom prst="rect">
            <a:avLst/>
          </a:prstGeom>
        </p:spPr>
        <p:txBody>
          <a:bodyPr/>
          <a:lstStyle>
            <a:lvl1pPr>
              <a:defRPr sz="6000">
                <a:solidFill>
                  <a:srgbClr val="0433FF"/>
                </a:solidFill>
                <a:latin typeface="Comic Sans MS"/>
                <a:ea typeface="Comic Sans MS"/>
                <a:cs typeface="Comic Sans MS"/>
                <a:sym typeface="Comic Sans MS"/>
              </a:defRPr>
            </a:lvl1pPr>
          </a:lstStyle>
          <a:p>
            <a:pPr/>
            <a:r>
              <a:t>Traitement</a:t>
            </a:r>
          </a:p>
        </p:txBody>
      </p:sp>
      <p:sp>
        <p:nvSpPr>
          <p:cNvPr id="169" name="Numéro de diapositive"/>
          <p:cNvSpPr txBox="1"/>
          <p:nvPr>
            <p:ph type="sldNum" sz="quarter" idx="2"/>
          </p:nvPr>
        </p:nvSpPr>
        <p:spPr>
          <a:xfrm>
            <a:off x="6375349" y="9251950"/>
            <a:ext cx="241402"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